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5" r:id="rId2"/>
    <p:sldId id="256" r:id="rId3"/>
    <p:sldId id="275" r:id="rId4"/>
    <p:sldId id="307" r:id="rId5"/>
    <p:sldId id="259" r:id="rId6"/>
    <p:sldId id="276" r:id="rId7"/>
    <p:sldId id="279" r:id="rId8"/>
    <p:sldId id="306" r:id="rId9"/>
    <p:sldId id="297" r:id="rId10"/>
    <p:sldId id="298" r:id="rId11"/>
    <p:sldId id="299" r:id="rId12"/>
    <p:sldId id="300" r:id="rId13"/>
    <p:sldId id="301" r:id="rId14"/>
    <p:sldId id="302" r:id="rId15"/>
    <p:sldId id="303" r:id="rId16"/>
    <p:sldId id="282" r:id="rId17"/>
    <p:sldId id="283" r:id="rId18"/>
    <p:sldId id="285" r:id="rId19"/>
    <p:sldId id="286" r:id="rId20"/>
    <p:sldId id="287" r:id="rId21"/>
    <p:sldId id="288" r:id="rId22"/>
    <p:sldId id="289" r:id="rId23"/>
    <p:sldId id="290" r:id="rId24"/>
    <p:sldId id="295" r:id="rId25"/>
    <p:sldId id="296" r:id="rId26"/>
    <p:sldId id="293" r:id="rId27"/>
    <p:sldId id="30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67" d="100"/>
          <a:sy n="67" d="100"/>
        </p:scale>
        <p:origin x="-13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B5D62-33F6-4542-BB74-CDAE4C55FF43}" type="datetimeFigureOut">
              <a:rPr lang="en-US" smtClean="0"/>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56EDC-1A35-4521-A4C5-931469E26849}" type="slidenum">
              <a:rPr lang="en-US" smtClean="0"/>
              <a:t>‹#›</a:t>
            </a:fld>
            <a:endParaRPr lang="en-US"/>
          </a:p>
        </p:txBody>
      </p:sp>
    </p:spTree>
    <p:extLst>
      <p:ext uri="{BB962C8B-B14F-4D97-AF65-F5344CB8AC3E}">
        <p14:creationId xmlns:p14="http://schemas.microsoft.com/office/powerpoint/2010/main" val="149862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 would like to request the subject teacher to follow the instructions</a:t>
            </a:r>
            <a:r>
              <a:rPr lang="en-US" baseline="0" dirty="0" smtClean="0"/>
              <a:t> in the ‘Click to add notes’ option below the page.</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a:t>
            </a:fld>
            <a:endParaRPr lang="en-US"/>
          </a:p>
        </p:txBody>
      </p:sp>
    </p:spTree>
    <p:extLst>
      <p:ext uri="{BB962C8B-B14F-4D97-AF65-F5344CB8AC3E}">
        <p14:creationId xmlns:p14="http://schemas.microsoft.com/office/powerpoint/2010/main" val="342305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10</a:t>
            </a:fld>
            <a:endParaRPr lang="en-US"/>
          </a:p>
        </p:txBody>
      </p:sp>
    </p:spTree>
    <p:extLst>
      <p:ext uri="{BB962C8B-B14F-4D97-AF65-F5344CB8AC3E}">
        <p14:creationId xmlns:p14="http://schemas.microsoft.com/office/powerpoint/2010/main" val="213908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11</a:t>
            </a:fld>
            <a:endParaRPr lang="en-US"/>
          </a:p>
        </p:txBody>
      </p:sp>
    </p:spTree>
    <p:extLst>
      <p:ext uri="{BB962C8B-B14F-4D97-AF65-F5344CB8AC3E}">
        <p14:creationId xmlns:p14="http://schemas.microsoft.com/office/powerpoint/2010/main" val="397633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12</a:t>
            </a:fld>
            <a:endParaRPr lang="en-US"/>
          </a:p>
        </p:txBody>
      </p:sp>
    </p:spTree>
    <p:extLst>
      <p:ext uri="{BB962C8B-B14F-4D97-AF65-F5344CB8AC3E}">
        <p14:creationId xmlns:p14="http://schemas.microsoft.com/office/powerpoint/2010/main" val="239141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13</a:t>
            </a:fld>
            <a:endParaRPr lang="en-US"/>
          </a:p>
        </p:txBody>
      </p:sp>
    </p:spTree>
    <p:extLst>
      <p:ext uri="{BB962C8B-B14F-4D97-AF65-F5344CB8AC3E}">
        <p14:creationId xmlns:p14="http://schemas.microsoft.com/office/powerpoint/2010/main" val="3841303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14</a:t>
            </a:fld>
            <a:endParaRPr lang="en-US"/>
          </a:p>
        </p:txBody>
      </p:sp>
    </p:spTree>
    <p:extLst>
      <p:ext uri="{BB962C8B-B14F-4D97-AF65-F5344CB8AC3E}">
        <p14:creationId xmlns:p14="http://schemas.microsoft.com/office/powerpoint/2010/main" val="4007380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15</a:t>
            </a:fld>
            <a:endParaRPr lang="en-US"/>
          </a:p>
        </p:txBody>
      </p:sp>
    </p:spTree>
    <p:extLst>
      <p:ext uri="{BB962C8B-B14F-4D97-AF65-F5344CB8AC3E}">
        <p14:creationId xmlns:p14="http://schemas.microsoft.com/office/powerpoint/2010/main" val="644708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16</a:t>
            </a:fld>
            <a:endParaRPr lang="en-US"/>
          </a:p>
        </p:txBody>
      </p:sp>
    </p:spTree>
    <p:extLst>
      <p:ext uri="{BB962C8B-B14F-4D97-AF65-F5344CB8AC3E}">
        <p14:creationId xmlns:p14="http://schemas.microsoft.com/office/powerpoint/2010/main" val="4267264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p>
          <a:p>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17</a:t>
            </a:fld>
            <a:endParaRPr lang="en-US"/>
          </a:p>
        </p:txBody>
      </p:sp>
    </p:spTree>
    <p:extLst>
      <p:ext uri="{BB962C8B-B14F-4D97-AF65-F5344CB8AC3E}">
        <p14:creationId xmlns:p14="http://schemas.microsoft.com/office/powerpoint/2010/main" val="3442272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18</a:t>
            </a:fld>
            <a:endParaRPr lang="en-US"/>
          </a:p>
        </p:txBody>
      </p:sp>
    </p:spTree>
    <p:extLst>
      <p:ext uri="{BB962C8B-B14F-4D97-AF65-F5344CB8AC3E}">
        <p14:creationId xmlns:p14="http://schemas.microsoft.com/office/powerpoint/2010/main" val="929172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19</a:t>
            </a:fld>
            <a:endParaRPr lang="en-US"/>
          </a:p>
        </p:txBody>
      </p:sp>
    </p:spTree>
    <p:extLst>
      <p:ext uri="{BB962C8B-B14F-4D97-AF65-F5344CB8AC3E}">
        <p14:creationId xmlns:p14="http://schemas.microsoft.com/office/powerpoint/2010/main" val="298605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is a welcome slide. I have chosen the pearl picture because the topic is related to the subject matter. If you</a:t>
            </a:r>
            <a:r>
              <a:rPr lang="en-US" baseline="0" dirty="0" smtClean="0"/>
              <a:t> want, you can change, no problem.</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a:t>
            </a:fld>
            <a:endParaRPr lang="en-US"/>
          </a:p>
        </p:txBody>
      </p:sp>
    </p:spTree>
    <p:extLst>
      <p:ext uri="{BB962C8B-B14F-4D97-AF65-F5344CB8AC3E}">
        <p14:creationId xmlns:p14="http://schemas.microsoft.com/office/powerpoint/2010/main" val="222723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20</a:t>
            </a:fld>
            <a:endParaRPr lang="en-US"/>
          </a:p>
        </p:txBody>
      </p:sp>
    </p:spTree>
    <p:extLst>
      <p:ext uri="{BB962C8B-B14F-4D97-AF65-F5344CB8AC3E}">
        <p14:creationId xmlns:p14="http://schemas.microsoft.com/office/powerpoint/2010/main" val="232309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21</a:t>
            </a:fld>
            <a:endParaRPr lang="en-US"/>
          </a:p>
        </p:txBody>
      </p:sp>
    </p:spTree>
    <p:extLst>
      <p:ext uri="{BB962C8B-B14F-4D97-AF65-F5344CB8AC3E}">
        <p14:creationId xmlns:p14="http://schemas.microsoft.com/office/powerpoint/2010/main" val="378734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22</a:t>
            </a:fld>
            <a:endParaRPr lang="en-US"/>
          </a:p>
        </p:txBody>
      </p:sp>
    </p:spTree>
    <p:extLst>
      <p:ext uri="{BB962C8B-B14F-4D97-AF65-F5344CB8AC3E}">
        <p14:creationId xmlns:p14="http://schemas.microsoft.com/office/powerpoint/2010/main" val="124959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23</a:t>
            </a:fld>
            <a:endParaRPr lang="en-US"/>
          </a:p>
        </p:txBody>
      </p:sp>
    </p:spTree>
    <p:extLst>
      <p:ext uri="{BB962C8B-B14F-4D97-AF65-F5344CB8AC3E}">
        <p14:creationId xmlns:p14="http://schemas.microsoft.com/office/powerpoint/2010/main" val="2584889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Students may read it silently to answer the questions. It will focus reading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24</a:t>
            </a:fld>
            <a:endParaRPr lang="en-US"/>
          </a:p>
        </p:txBody>
      </p:sp>
    </p:spTree>
    <p:extLst>
      <p:ext uri="{BB962C8B-B14F-4D97-AF65-F5344CB8AC3E}">
        <p14:creationId xmlns:p14="http://schemas.microsoft.com/office/powerpoint/2010/main" val="3424877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Reading and writing skill will be focused</a:t>
            </a:r>
            <a:r>
              <a:rPr lang="en-US" baseline="0" dirty="0" smtClean="0"/>
              <a:t> by this option.</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25</a:t>
            </a:fld>
            <a:endParaRPr lang="en-US"/>
          </a:p>
        </p:txBody>
      </p:sp>
    </p:spTree>
    <p:extLst>
      <p:ext uri="{BB962C8B-B14F-4D97-AF65-F5344CB8AC3E}">
        <p14:creationId xmlns:p14="http://schemas.microsoft.com/office/powerpoint/2010/main" val="3864030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mtClean="0"/>
              <a:t>Last greeting.</a:t>
            </a:r>
            <a:endParaRPr lang="en-US"/>
          </a:p>
        </p:txBody>
      </p:sp>
      <p:sp>
        <p:nvSpPr>
          <p:cNvPr id="4" name="Slide Number Placeholder 3"/>
          <p:cNvSpPr>
            <a:spLocks noGrp="1"/>
          </p:cNvSpPr>
          <p:nvPr>
            <p:ph type="sldNum" sz="quarter" idx="10"/>
          </p:nvPr>
        </p:nvSpPr>
        <p:spPr/>
        <p:txBody>
          <a:bodyPr/>
          <a:lstStyle/>
          <a:p>
            <a:fld id="{82556EDC-1A35-4521-A4C5-931469E26849}" type="slidenum">
              <a:rPr lang="en-US" smtClean="0"/>
              <a:t>26</a:t>
            </a:fld>
            <a:endParaRPr lang="en-US"/>
          </a:p>
        </p:txBody>
      </p:sp>
    </p:spTree>
    <p:extLst>
      <p:ext uri="{BB962C8B-B14F-4D97-AF65-F5344CB8AC3E}">
        <p14:creationId xmlns:p14="http://schemas.microsoft.com/office/powerpoint/2010/main" val="225643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Introduction</a:t>
            </a:r>
            <a:r>
              <a:rPr lang="en-US" baseline="0" dirty="0" smtClean="0"/>
              <a:t> of the teacher and class.</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3</a:t>
            </a:fld>
            <a:endParaRPr lang="en-US"/>
          </a:p>
        </p:txBody>
      </p:sp>
    </p:spTree>
    <p:extLst>
      <p:ext uri="{BB962C8B-B14F-4D97-AF65-F5344CB8AC3E}">
        <p14:creationId xmlns:p14="http://schemas.microsoft.com/office/powerpoint/2010/main" val="112695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Students will discuss this pictures in pairs. Teacher may monitor the discussing.</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4</a:t>
            </a:fld>
            <a:endParaRPr lang="en-US"/>
          </a:p>
        </p:txBody>
      </p:sp>
    </p:spTree>
    <p:extLst>
      <p:ext uri="{BB962C8B-B14F-4D97-AF65-F5344CB8AC3E}">
        <p14:creationId xmlns:p14="http://schemas.microsoft.com/office/powerpoint/2010/main" val="87253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Students will tell something about the pictures.</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5</a:t>
            </a:fld>
            <a:endParaRPr lang="en-US"/>
          </a:p>
        </p:txBody>
      </p:sp>
    </p:spTree>
    <p:extLst>
      <p:ext uri="{BB962C8B-B14F-4D97-AF65-F5344CB8AC3E}">
        <p14:creationId xmlns:p14="http://schemas.microsoft.com/office/powerpoint/2010/main" val="394778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Lesson declaration. Teacher may skip to the page 15 directly to avoid page No.7-14 clicking right play button (Word meaning).</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6</a:t>
            </a:fld>
            <a:endParaRPr lang="en-US"/>
          </a:p>
        </p:txBody>
      </p:sp>
    </p:spTree>
    <p:extLst>
      <p:ext uri="{BB962C8B-B14F-4D97-AF65-F5344CB8AC3E}">
        <p14:creationId xmlns:p14="http://schemas.microsoft.com/office/powerpoint/2010/main" val="39364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Speaking, listening, reading and writing skills will be focused.</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7</a:t>
            </a:fld>
            <a:endParaRPr lang="en-US"/>
          </a:p>
        </p:txBody>
      </p:sp>
    </p:spTree>
    <p:extLst>
      <p:ext uri="{BB962C8B-B14F-4D97-AF65-F5344CB8AC3E}">
        <p14:creationId xmlns:p14="http://schemas.microsoft.com/office/powerpoint/2010/main" val="371233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is not for the students. This is for only the teachers.</a:t>
            </a:r>
            <a:endParaRPr lang="en-US" dirty="0"/>
          </a:p>
        </p:txBody>
      </p:sp>
      <p:sp>
        <p:nvSpPr>
          <p:cNvPr id="4" name="Slide Number Placeholder 3"/>
          <p:cNvSpPr>
            <a:spLocks noGrp="1"/>
          </p:cNvSpPr>
          <p:nvPr>
            <p:ph type="sldNum" sz="quarter" idx="10"/>
          </p:nvPr>
        </p:nvSpPr>
        <p:spPr/>
        <p:txBody>
          <a:bodyPr/>
          <a:lstStyle/>
          <a:p>
            <a:fld id="{A60BEFD2-0C99-443D-9C8B-527B4325FF32}" type="slidenum">
              <a:rPr lang="en-US" smtClean="0"/>
              <a:t>8</a:t>
            </a:fld>
            <a:endParaRPr lang="en-US"/>
          </a:p>
        </p:txBody>
      </p:sp>
    </p:spTree>
    <p:extLst>
      <p:ext uri="{BB962C8B-B14F-4D97-AF65-F5344CB8AC3E}">
        <p14:creationId xmlns:p14="http://schemas.microsoft.com/office/powerpoint/2010/main" val="2031673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9</a:t>
            </a:fld>
            <a:endParaRPr lang="en-US"/>
          </a:p>
        </p:txBody>
      </p:sp>
    </p:spTree>
    <p:extLst>
      <p:ext uri="{BB962C8B-B14F-4D97-AF65-F5344CB8AC3E}">
        <p14:creationId xmlns:p14="http://schemas.microsoft.com/office/powerpoint/2010/main" val="259438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380849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58024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408904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108641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B41E9-63FA-4960-9058-F42BD353E573}"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166993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6B41E9-63FA-4960-9058-F42BD353E573}"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415027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6B41E9-63FA-4960-9058-F42BD353E573}" type="datetimeFigureOut">
              <a:rPr lang="en-US" smtClean="0"/>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166655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B41E9-63FA-4960-9058-F42BD353E573}" type="datetimeFigureOut">
              <a:rPr lang="en-US" smtClean="0"/>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31616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B41E9-63FA-4960-9058-F42BD353E573}" type="datetimeFigureOut">
              <a:rPr lang="en-US" smtClean="0"/>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238986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41E9-63FA-4960-9058-F42BD353E573}"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307319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41E9-63FA-4960-9058-F42BD353E573}"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288460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alpha val="3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B41E9-63FA-4960-9058-F42BD353E573}" type="datetimeFigureOut">
              <a:rPr lang="en-US" smtClean="0"/>
              <a:t>6/24/2015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6D2E-0E42-48FB-B551-F57E05595B85}" type="slidenum">
              <a:rPr lang="en-US" smtClean="0"/>
              <a:t>‹#›</a:t>
            </a:fld>
            <a:endParaRPr lang="en-US"/>
          </a:p>
        </p:txBody>
      </p:sp>
    </p:spTree>
    <p:extLst>
      <p:ext uri="{BB962C8B-B14F-4D97-AF65-F5344CB8AC3E}">
        <p14:creationId xmlns:p14="http://schemas.microsoft.com/office/powerpoint/2010/main" val="185501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2.jpe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990600" y="914400"/>
            <a:ext cx="7086600" cy="19050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latin typeface="Book Antiqua" pitchFamily="18" charset="0"/>
                <a:cs typeface="Andalus" pitchFamily="2" charset="-78"/>
              </a:rPr>
              <a:t>Hidden page</a:t>
            </a:r>
            <a:endParaRPr lang="en-US" sz="3600" b="1" dirty="0">
              <a:latin typeface="Book Antiqua" pitchFamily="18" charset="0"/>
              <a:cs typeface="Andalus" pitchFamily="2" charset="-78"/>
            </a:endParaRPr>
          </a:p>
        </p:txBody>
      </p:sp>
      <p:sp>
        <p:nvSpPr>
          <p:cNvPr id="3" name="TextBox 2"/>
          <p:cNvSpPr txBox="1"/>
          <p:nvPr/>
        </p:nvSpPr>
        <p:spPr>
          <a:xfrm>
            <a:off x="685800" y="3505200"/>
            <a:ext cx="7696200" cy="2062103"/>
          </a:xfrm>
          <a:prstGeom prst="rect">
            <a:avLst/>
          </a:prstGeom>
          <a:noFill/>
          <a:ln>
            <a:solidFill>
              <a:schemeClr val="tx1"/>
            </a:solidFill>
          </a:ln>
        </p:spPr>
        <p:txBody>
          <a:bodyPr wrap="square" rtlCol="0">
            <a:spAutoFit/>
          </a:bodyPr>
          <a:lstStyle/>
          <a:p>
            <a:pPr algn="just"/>
            <a:r>
              <a:rPr lang="en-US" sz="3200" b="1" dirty="0" smtClean="0">
                <a:latin typeface="Book Antiqua" pitchFamily="18" charset="0"/>
                <a:cs typeface="Andalus" pitchFamily="2" charset="-78"/>
              </a:rPr>
              <a:t>Dear Teacher,</a:t>
            </a:r>
          </a:p>
          <a:p>
            <a:pPr algn="just"/>
            <a:r>
              <a:rPr lang="en-US" sz="3200" b="1" dirty="0" smtClean="0">
                <a:latin typeface="Book Antiqua" pitchFamily="18" charset="0"/>
                <a:cs typeface="Andalus" pitchFamily="2" charset="-78"/>
              </a:rPr>
              <a:t>Teacher himself is the best method. Yet the instructions below the page may be helpful for the teacher.</a:t>
            </a:r>
            <a:endParaRPr lang="en-US" sz="3200" b="1" dirty="0">
              <a:latin typeface="Book Antiqua" pitchFamily="18" charset="0"/>
              <a:cs typeface="Andalus" pitchFamily="2" charset="-78"/>
            </a:endParaRPr>
          </a:p>
        </p:txBody>
      </p:sp>
    </p:spTree>
    <p:extLst>
      <p:ext uri="{BB962C8B-B14F-4D97-AF65-F5344CB8AC3E}">
        <p14:creationId xmlns:p14="http://schemas.microsoft.com/office/powerpoint/2010/main" val="368877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888"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Ancient</a:t>
            </a:r>
            <a:endParaRPr lang="en-US" sz="2800" b="1" dirty="0">
              <a:latin typeface="Book Antiqua" pitchFamily="18" charset="0"/>
            </a:endParaRPr>
          </a:p>
        </p:txBody>
      </p:sp>
      <p:sp>
        <p:nvSpPr>
          <p:cNvPr id="3" name="TextBox 2"/>
          <p:cNvSpPr txBox="1"/>
          <p:nvPr/>
        </p:nvSpPr>
        <p:spPr>
          <a:xfrm>
            <a:off x="642937" y="9144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Book Antiqua" pitchFamily="18" charset="0"/>
                <a:cs typeface="Andalus" pitchFamily="18" charset="-78"/>
              </a:rPr>
              <a:t>Olden</a:t>
            </a:r>
            <a:r>
              <a:rPr lang="en-US" sz="2800" b="1" dirty="0">
                <a:latin typeface="Book Antiqua" pitchFamily="18" charset="0"/>
                <a:cs typeface="Andalus" pitchFamily="18" charset="-78"/>
              </a:rPr>
              <a:t>,  Primeval, Age-old, </a:t>
            </a:r>
            <a:r>
              <a:rPr lang="en-US" sz="2800" b="1" dirty="0" smtClean="0">
                <a:latin typeface="Book Antiqua" pitchFamily="18" charset="0"/>
                <a:cs typeface="Andalus" pitchFamily="18" charset="-78"/>
              </a:rPr>
              <a:t>Earliest</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a:latin typeface="Book Antiqua" pitchFamily="18" charset="0"/>
              </a:rPr>
              <a:t>In ancient Rome, pearls were considered the greatest sign of wealth and social status.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300" b="9887"/>
          <a:stretch/>
        </p:blipFill>
        <p:spPr>
          <a:xfrm>
            <a:off x="642937" y="1623356"/>
            <a:ext cx="8043863" cy="3834469"/>
          </a:xfrm>
          <a:prstGeom prst="rect">
            <a:avLst/>
          </a:prstGeom>
        </p:spPr>
      </p:pic>
    </p:spTree>
    <p:extLst>
      <p:ext uri="{BB962C8B-B14F-4D97-AF65-F5344CB8AC3E}">
        <p14:creationId xmlns:p14="http://schemas.microsoft.com/office/powerpoint/2010/main" val="23995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Dissolve</a:t>
            </a:r>
            <a:endParaRPr lang="en-US" sz="2800" b="1" dirty="0">
              <a:latin typeface="Book Antiqua" pitchFamily="18" charset="0"/>
            </a:endParaRPr>
          </a:p>
        </p:txBody>
      </p:sp>
      <p:sp>
        <p:nvSpPr>
          <p:cNvPr id="3" name="TextBox 2"/>
          <p:cNvSpPr txBox="1"/>
          <p:nvPr/>
        </p:nvSpPr>
        <p:spPr>
          <a:xfrm>
            <a:off x="642937" y="1100136"/>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Andalus" pitchFamily="18" charset="-78"/>
                <a:cs typeface="Andalus" pitchFamily="18" charset="-78"/>
              </a:rPr>
              <a:t>Melt</a:t>
            </a:r>
            <a:r>
              <a:rPr lang="en-US" sz="2800" b="1" dirty="0">
                <a:latin typeface="Andalus" pitchFamily="18" charset="-78"/>
                <a:cs typeface="Andalus" pitchFamily="18" charset="-78"/>
              </a:rPr>
              <a:t>, liquefy, </a:t>
            </a:r>
            <a:r>
              <a:rPr lang="en-US" sz="2800" b="1" dirty="0" smtClean="0">
                <a:latin typeface="Andalus" pitchFamily="18" charset="-78"/>
                <a:cs typeface="Andalus" pitchFamily="18" charset="-78"/>
              </a:rPr>
              <a:t>thaw</a:t>
            </a:r>
            <a:endParaRPr lang="en-US" sz="2800" b="1" dirty="0">
              <a:latin typeface="Book Antiqua" pitchFamily="18" charset="0"/>
            </a:endParaRPr>
          </a:p>
        </p:txBody>
      </p:sp>
      <p:sp>
        <p:nvSpPr>
          <p:cNvPr id="4" name="TextBox 3"/>
          <p:cNvSpPr txBox="1"/>
          <p:nvPr/>
        </p:nvSpPr>
        <p:spPr>
          <a:xfrm>
            <a:off x="609600" y="610618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Pearls were dissolved in water in ancient time.</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1728460"/>
            <a:ext cx="5562600" cy="41719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333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Status</a:t>
            </a:r>
            <a:endParaRPr lang="en-US" sz="2800" b="1" dirty="0">
              <a:latin typeface="Book Antiqua" pitchFamily="18" charset="0"/>
            </a:endParaRPr>
          </a:p>
        </p:txBody>
      </p:sp>
      <p:sp>
        <p:nvSpPr>
          <p:cNvPr id="3" name="TextBox 2"/>
          <p:cNvSpPr txBox="1"/>
          <p:nvPr/>
        </p:nvSpPr>
        <p:spPr>
          <a:xfrm>
            <a:off x="642937" y="1100136"/>
            <a:ext cx="8077200" cy="523220"/>
          </a:xfrm>
          <a:prstGeom prst="rect">
            <a:avLst/>
          </a:prstGeom>
          <a:noFill/>
          <a:ln>
            <a:solidFill>
              <a:schemeClr val="tx1"/>
            </a:solidFill>
          </a:ln>
        </p:spPr>
        <p:txBody>
          <a:bodyPr wrap="square" rtlCol="0">
            <a:spAutoFit/>
          </a:bodyPr>
          <a:lstStyle/>
          <a:p>
            <a:pPr lvl="0" algn="ctr"/>
            <a:r>
              <a:rPr lang="en-US" sz="2800" b="1" dirty="0" smtClean="0">
                <a:latin typeface="Book Antiqua" pitchFamily="18" charset="0"/>
              </a:rPr>
              <a:t>Meaning: </a:t>
            </a:r>
            <a:r>
              <a:rPr lang="en-US" sz="2800" b="1" dirty="0" smtClean="0">
                <a:solidFill>
                  <a:prstClr val="black"/>
                </a:solidFill>
                <a:latin typeface="Andalus" pitchFamily="18" charset="-78"/>
                <a:cs typeface="Andalus" pitchFamily="18" charset="-78"/>
              </a:rPr>
              <a:t>Rank</a:t>
            </a:r>
            <a:r>
              <a:rPr lang="en-US" sz="2800" b="1" dirty="0">
                <a:solidFill>
                  <a:prstClr val="black"/>
                </a:solidFill>
                <a:latin typeface="Andalus" pitchFamily="18" charset="-78"/>
                <a:cs typeface="Andalus" pitchFamily="18" charset="-78"/>
              </a:rPr>
              <a:t>, Position, Standing, Grade, </a:t>
            </a:r>
            <a:r>
              <a:rPr lang="en-US" sz="2800" b="1" dirty="0" smtClean="0">
                <a:solidFill>
                  <a:prstClr val="black"/>
                </a:solidFill>
                <a:latin typeface="Andalus" pitchFamily="18" charset="-78"/>
                <a:cs typeface="Andalus" pitchFamily="18" charset="-78"/>
              </a:rPr>
              <a:t>Station</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Pearls were considered as the sign of status in ancient time. </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31399"/>
            <a:ext cx="6019800" cy="3844566"/>
          </a:xfrm>
          <a:prstGeom prst="rect">
            <a:avLst/>
          </a:prstGeom>
        </p:spPr>
      </p:pic>
    </p:spTree>
    <p:extLst>
      <p:ext uri="{BB962C8B-B14F-4D97-AF65-F5344CB8AC3E}">
        <p14:creationId xmlns:p14="http://schemas.microsoft.com/office/powerpoint/2010/main" val="384257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Unparalleled</a:t>
            </a:r>
            <a:endParaRPr lang="en-US" sz="2800" b="1" dirty="0">
              <a:latin typeface="Book Antiqua" pitchFamily="18" charset="0"/>
            </a:endParaRPr>
          </a:p>
        </p:txBody>
      </p:sp>
      <p:sp>
        <p:nvSpPr>
          <p:cNvPr id="3" name="TextBox 2"/>
          <p:cNvSpPr txBox="1"/>
          <p:nvPr/>
        </p:nvSpPr>
        <p:spPr>
          <a:xfrm>
            <a:off x="642937" y="1100136"/>
            <a:ext cx="8077200" cy="954107"/>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spc="-100" dirty="0" smtClean="0">
                <a:latin typeface="Andalus" pitchFamily="18" charset="-78"/>
                <a:cs typeface="Andalus" pitchFamily="18" charset="-78"/>
              </a:rPr>
              <a:t>Supreme</a:t>
            </a:r>
            <a:r>
              <a:rPr lang="en-US" sz="2800" b="1" spc="-100" dirty="0">
                <a:latin typeface="Andalus" pitchFamily="18" charset="-78"/>
                <a:cs typeface="Andalus" pitchFamily="18" charset="-78"/>
              </a:rPr>
              <a:t>, unmatched, incomparable, beyond </a:t>
            </a:r>
            <a:r>
              <a:rPr lang="en-US" sz="2800" b="1" spc="-100" dirty="0" smtClean="0">
                <a:latin typeface="Andalus" pitchFamily="18" charset="-78"/>
                <a:cs typeface="Andalus" pitchFamily="18" charset="-78"/>
              </a:rPr>
              <a:t>compare</a:t>
            </a:r>
            <a:endParaRPr lang="en-US" sz="2800" b="1" dirty="0">
              <a:latin typeface="Book Antiqua" pitchFamily="18" charset="0"/>
            </a:endParaRPr>
          </a:p>
        </p:txBody>
      </p:sp>
      <p:sp>
        <p:nvSpPr>
          <p:cNvPr id="4" name="TextBox 3"/>
          <p:cNvSpPr txBox="1"/>
          <p:nvPr/>
        </p:nvSpPr>
        <p:spPr>
          <a:xfrm>
            <a:off x="609600" y="610618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Pearls were thought unparalleled to Rome.</a:t>
            </a:r>
            <a:endParaRPr lang="en-US" sz="2800" b="1" dirty="0">
              <a:latin typeface="Book Antiqua"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615" r="841" b="17429"/>
          <a:stretch/>
        </p:blipFill>
        <p:spPr>
          <a:xfrm>
            <a:off x="642937" y="2054244"/>
            <a:ext cx="8077200" cy="3813156"/>
          </a:xfrm>
          <a:prstGeom prst="ellipse">
            <a:avLst/>
          </a:prstGeom>
        </p:spPr>
      </p:pic>
    </p:spTree>
    <p:extLst>
      <p:ext uri="{BB962C8B-B14F-4D97-AF65-F5344CB8AC3E}">
        <p14:creationId xmlns:p14="http://schemas.microsoft.com/office/powerpoint/2010/main" val="226074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Association</a:t>
            </a:r>
            <a:endParaRPr lang="en-US" sz="2800" b="1" dirty="0">
              <a:latin typeface="Book Antiqua" pitchFamily="18" charset="0"/>
            </a:endParaRPr>
          </a:p>
        </p:txBody>
      </p:sp>
      <p:sp>
        <p:nvSpPr>
          <p:cNvPr id="3" name="TextBox 2"/>
          <p:cNvSpPr txBox="1"/>
          <p:nvPr/>
        </p:nvSpPr>
        <p:spPr>
          <a:xfrm>
            <a:off x="642937" y="1100136"/>
            <a:ext cx="8077200" cy="954107"/>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Book Antiqua" pitchFamily="18" charset="0"/>
                <a:cs typeface="Andalus" pitchFamily="18" charset="-78"/>
              </a:rPr>
              <a:t>Connotation</a:t>
            </a:r>
            <a:r>
              <a:rPr lang="en-US" sz="2800" b="1" dirty="0">
                <a:latin typeface="Book Antiqua" pitchFamily="18" charset="0"/>
                <a:cs typeface="Andalus" pitchFamily="18" charset="-78"/>
              </a:rPr>
              <a:t>, overtone, suggestion, </a:t>
            </a:r>
            <a:r>
              <a:rPr lang="en-US" sz="2800" b="1" dirty="0" smtClean="0">
                <a:latin typeface="Book Antiqua" pitchFamily="18" charset="0"/>
                <a:cs typeface="Andalus" pitchFamily="18" charset="-78"/>
              </a:rPr>
              <a:t>reminder</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a:latin typeface="Book Antiqua" pitchFamily="18" charset="0"/>
              </a:rPr>
              <a:t>The beauty </a:t>
            </a:r>
            <a:r>
              <a:rPr lang="en-US" sz="2800" b="1" dirty="0" smtClean="0">
                <a:latin typeface="Book Antiqua" pitchFamily="18" charset="0"/>
              </a:rPr>
              <a:t>of pearls </a:t>
            </a:r>
            <a:r>
              <a:rPr lang="en-US" sz="2800" b="1" dirty="0">
                <a:latin typeface="Book Antiqua" pitchFamily="18" charset="0"/>
              </a:rPr>
              <a:t>was associated with love and marriage.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133600"/>
            <a:ext cx="5169332" cy="3430003"/>
          </a:xfrm>
          <a:prstGeom prst="rect">
            <a:avLst/>
          </a:prstGeom>
          <a:ln>
            <a:solidFill>
              <a:schemeClr val="tx1"/>
            </a:solidFill>
          </a:ln>
        </p:spPr>
      </p:pic>
    </p:spTree>
    <p:extLst>
      <p:ext uri="{BB962C8B-B14F-4D97-AF65-F5344CB8AC3E}">
        <p14:creationId xmlns:p14="http://schemas.microsoft.com/office/powerpoint/2010/main" val="12775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Delicate</a:t>
            </a:r>
            <a:endParaRPr lang="en-US" sz="2800" b="1" dirty="0">
              <a:latin typeface="Book Antiqua" pitchFamily="18" charset="0"/>
            </a:endParaRPr>
          </a:p>
        </p:txBody>
      </p:sp>
      <p:sp>
        <p:nvSpPr>
          <p:cNvPr id="3" name="TextBox 2"/>
          <p:cNvSpPr txBox="1"/>
          <p:nvPr/>
        </p:nvSpPr>
        <p:spPr>
          <a:xfrm>
            <a:off x="642937" y="914400"/>
            <a:ext cx="8077200" cy="461665"/>
          </a:xfrm>
          <a:prstGeom prst="rect">
            <a:avLst/>
          </a:prstGeom>
          <a:noFill/>
          <a:ln>
            <a:solidFill>
              <a:schemeClr val="tx1"/>
            </a:solidFill>
          </a:ln>
        </p:spPr>
        <p:txBody>
          <a:bodyPr wrap="square" rtlCol="0">
            <a:spAutoFit/>
          </a:bodyPr>
          <a:lstStyle/>
          <a:p>
            <a:pPr algn="ctr"/>
            <a:r>
              <a:rPr lang="en-US" sz="2400" b="1" dirty="0" smtClean="0">
                <a:latin typeface="Book Antiqua" pitchFamily="18" charset="0"/>
              </a:rPr>
              <a:t>Meaning: </a:t>
            </a:r>
            <a:r>
              <a:rPr lang="en-US" sz="2400" b="1" dirty="0" smtClean="0">
                <a:latin typeface="Book Antiqua" pitchFamily="18" charset="0"/>
                <a:cs typeface="Andalus" pitchFamily="18" charset="-78"/>
              </a:rPr>
              <a:t>Subtle</a:t>
            </a:r>
            <a:r>
              <a:rPr lang="en-US" sz="2400" b="1" dirty="0">
                <a:latin typeface="Book Antiqua" pitchFamily="18" charset="0"/>
                <a:cs typeface="Andalus" pitchFamily="18" charset="-78"/>
              </a:rPr>
              <a:t>, faint, slight, gentle, elusive, </a:t>
            </a:r>
            <a:r>
              <a:rPr lang="en-US" sz="2400" b="1" dirty="0" smtClean="0">
                <a:latin typeface="Book Antiqua" pitchFamily="18" charset="0"/>
                <a:cs typeface="Andalus" pitchFamily="18" charset="-78"/>
              </a:rPr>
              <a:t>soft</a:t>
            </a:r>
            <a:endParaRPr lang="en-US" sz="2400" b="1" dirty="0">
              <a:latin typeface="Book Antiqua" pitchFamily="18" charset="0"/>
            </a:endParaRPr>
          </a:p>
        </p:txBody>
      </p:sp>
      <p:sp>
        <p:nvSpPr>
          <p:cNvPr id="4" name="TextBox 3"/>
          <p:cNvSpPr txBox="1"/>
          <p:nvPr/>
        </p:nvSpPr>
        <p:spPr>
          <a:xfrm>
            <a:off x="609600" y="625858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It is too</a:t>
            </a:r>
            <a:r>
              <a:rPr lang="en-US" sz="2800" b="1" dirty="0">
                <a:latin typeface="Book Antiqua" pitchFamily="18" charset="0"/>
              </a:rPr>
              <a:t> delicate for </a:t>
            </a:r>
            <a:r>
              <a:rPr lang="en-US" sz="2800" b="1" dirty="0" smtClean="0">
                <a:latin typeface="Book Antiqua" pitchFamily="18" charset="0"/>
              </a:rPr>
              <a:t>a woman.</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472291"/>
            <a:ext cx="5638800" cy="4680204"/>
          </a:xfrm>
          <a:prstGeom prst="rect">
            <a:avLst/>
          </a:prstGeom>
          <a:ln>
            <a:solidFill>
              <a:schemeClr val="tx1"/>
            </a:solidFill>
          </a:ln>
        </p:spPr>
      </p:pic>
    </p:spTree>
    <p:extLst>
      <p:ext uri="{BB962C8B-B14F-4D97-AF65-F5344CB8AC3E}">
        <p14:creationId xmlns:p14="http://schemas.microsoft.com/office/powerpoint/2010/main" val="183450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2141"/>
          <a:stretch/>
        </p:blipFill>
        <p:spPr>
          <a:xfrm>
            <a:off x="3200400" y="792540"/>
            <a:ext cx="2760908" cy="2630968"/>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316540"/>
            <a:ext cx="3200402" cy="26350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759" y="2316540"/>
            <a:ext cx="3201241" cy="26368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381000" y="5029200"/>
            <a:ext cx="8382000" cy="1569660"/>
          </a:xfrm>
          <a:prstGeom prst="rect">
            <a:avLst/>
          </a:prstGeom>
          <a:noFill/>
          <a:ln>
            <a:solidFill>
              <a:schemeClr val="tx1"/>
            </a:solidFill>
          </a:ln>
        </p:spPr>
        <p:txBody>
          <a:bodyPr wrap="square" rtlCol="0">
            <a:spAutoFit/>
          </a:bodyPr>
          <a:lstStyle/>
          <a:p>
            <a:pPr algn="just"/>
            <a:r>
              <a:rPr lang="en-US" sz="3200" b="1" dirty="0">
                <a:latin typeface="Andalus" pitchFamily="18" charset="-78"/>
                <a:cs typeface="Andalus" pitchFamily="18" charset="-78"/>
              </a:rPr>
              <a:t>Thousands of years ago, the first pearl was probably discovered while human beings were searching for food at the sea shore.</a:t>
            </a:r>
          </a:p>
        </p:txBody>
      </p:sp>
      <p:sp>
        <p:nvSpPr>
          <p:cNvPr id="5" name="TextBox 4"/>
          <p:cNvSpPr txBox="1"/>
          <p:nvPr/>
        </p:nvSpPr>
        <p:spPr>
          <a:xfrm>
            <a:off x="152400" y="228600"/>
            <a:ext cx="8991600" cy="523220"/>
          </a:xfrm>
          <a:prstGeom prst="rect">
            <a:avLst/>
          </a:prstGeom>
          <a:noFill/>
        </p:spPr>
        <p:txBody>
          <a:bodyPr wrap="square" rtlCol="0">
            <a:spAutoFit/>
          </a:bodyPr>
          <a:lstStyle/>
          <a:p>
            <a:r>
              <a:rPr lang="en-US" sz="2800" b="1" dirty="0">
                <a:latin typeface="Book Antiqua" pitchFamily="18" charset="0"/>
              </a:rPr>
              <a:t>B Read the text and answer the questions that follow.</a:t>
            </a:r>
            <a:endParaRPr lang="en-US" sz="2800" dirty="0">
              <a:latin typeface="Book Antiqua" pitchFamily="18" charset="0"/>
            </a:endParaRPr>
          </a:p>
        </p:txBody>
      </p:sp>
    </p:spTree>
    <p:extLst>
      <p:ext uri="{BB962C8B-B14F-4D97-AF65-F5344CB8AC3E}">
        <p14:creationId xmlns:p14="http://schemas.microsoft.com/office/powerpoint/2010/main" val="147277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1+#ppt_w/2"/>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81600"/>
            <a:ext cx="8382000" cy="1077218"/>
          </a:xfrm>
          <a:prstGeom prst="rect">
            <a:avLst/>
          </a:prstGeom>
          <a:noFill/>
        </p:spPr>
        <p:txBody>
          <a:bodyPr wrap="square" rtlCol="0">
            <a:spAutoFit/>
          </a:bodyPr>
          <a:lstStyle/>
          <a:p>
            <a:pPr algn="ctr"/>
            <a:r>
              <a:rPr lang="en-US" sz="3200" b="1" dirty="0">
                <a:latin typeface="Andalus" pitchFamily="18" charset="-78"/>
                <a:cs typeface="Andalus" pitchFamily="18" charset="-78"/>
              </a:rPr>
              <a:t>Throughout history the pearl with its shine has been one of the most highly valued gems</a:t>
            </a:r>
            <a:r>
              <a:rPr lang="en-US" sz="3200" b="1" dirty="0" smtClean="0">
                <a:latin typeface="Andalus" pitchFamily="18" charset="-78"/>
                <a:cs typeface="Andalus" pitchFamily="18" charset="-78"/>
              </a:rPr>
              <a:t>.</a:t>
            </a:r>
            <a:endParaRPr lang="en-US" sz="3200" b="1" dirty="0">
              <a:latin typeface="Andalus" pitchFamily="18" charset="-78"/>
              <a:cs typeface="Andalus" pitchFamily="18" charset="-78"/>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saturation sat="400000"/>
                    </a14:imgEffect>
                    <a14:imgEffect>
                      <a14:brightnessContrast bright="-3000"/>
                    </a14:imgEffect>
                  </a14:imgLayer>
                </a14:imgProps>
              </a:ext>
              <a:ext uri="{28A0092B-C50C-407E-A947-70E740481C1C}">
                <a14:useLocalDpi xmlns:a14="http://schemas.microsoft.com/office/drawing/2010/main" val="0"/>
              </a:ext>
            </a:extLst>
          </a:blip>
          <a:srcRect t="6052"/>
          <a:stretch/>
        </p:blipFill>
        <p:spPr>
          <a:xfrm>
            <a:off x="502762" y="381000"/>
            <a:ext cx="8260238" cy="4800599"/>
          </a:xfrm>
          <a:prstGeom prst="rect">
            <a:avLst/>
          </a:prstGeom>
          <a:ln>
            <a:solidFill>
              <a:schemeClr val="tx1"/>
            </a:solidFill>
          </a:ln>
        </p:spPr>
      </p:pic>
    </p:spTree>
    <p:extLst>
      <p:ext uri="{BB962C8B-B14F-4D97-AF65-F5344CB8AC3E}">
        <p14:creationId xmlns:p14="http://schemas.microsoft.com/office/powerpoint/2010/main" val="19067388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8458200" cy="5276850"/>
          </a:xfrm>
          <a:prstGeom prst="rect">
            <a:avLst/>
          </a:prstGeom>
        </p:spPr>
      </p:pic>
      <p:sp>
        <p:nvSpPr>
          <p:cNvPr id="2" name="TextBox 1"/>
          <p:cNvSpPr txBox="1"/>
          <p:nvPr/>
        </p:nvSpPr>
        <p:spPr>
          <a:xfrm>
            <a:off x="381000" y="5715000"/>
            <a:ext cx="8458200" cy="954107"/>
          </a:xfrm>
          <a:prstGeom prst="rect">
            <a:avLst/>
          </a:prstGeom>
          <a:noFill/>
        </p:spPr>
        <p:txBody>
          <a:bodyPr wrap="square" rtlCol="0">
            <a:spAutoFit/>
          </a:bodyPr>
          <a:lstStyle/>
          <a:p>
            <a:pPr algn="ctr"/>
            <a:r>
              <a:rPr lang="en-US" sz="2800" dirty="0">
                <a:latin typeface="Andalus" pitchFamily="18" charset="-78"/>
                <a:cs typeface="Andalus" pitchFamily="18" charset="-78"/>
              </a:rPr>
              <a:t>The ancient Egyptians valued pearls so </a:t>
            </a:r>
            <a:r>
              <a:rPr lang="en-US" sz="2800" dirty="0" smtClean="0">
                <a:latin typeface="Andalus" pitchFamily="18" charset="-78"/>
                <a:cs typeface="Andalus" pitchFamily="18" charset="-78"/>
              </a:rPr>
              <a:t>much</a:t>
            </a:r>
          </a:p>
          <a:p>
            <a:pPr algn="ctr"/>
            <a:r>
              <a:rPr lang="en-US" sz="2800" dirty="0" smtClean="0">
                <a:latin typeface="Andalus" pitchFamily="18" charset="-78"/>
                <a:cs typeface="Andalus" pitchFamily="18" charset="-78"/>
              </a:rPr>
              <a:t> </a:t>
            </a:r>
            <a:r>
              <a:rPr lang="en-US" sz="2800" dirty="0">
                <a:latin typeface="Andalus" pitchFamily="18" charset="-78"/>
                <a:cs typeface="Andalus" pitchFamily="18" charset="-78"/>
              </a:rPr>
              <a:t>that they were buried with them.</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914400"/>
            <a:ext cx="2743200" cy="5486400"/>
          </a:xfrm>
          <a:prstGeom prst="rect">
            <a:avLst/>
          </a:prstGeom>
        </p:spPr>
      </p:pic>
    </p:spTree>
    <p:extLst>
      <p:ext uri="{BB962C8B-B14F-4D97-AF65-F5344CB8AC3E}">
        <p14:creationId xmlns:p14="http://schemas.microsoft.com/office/powerpoint/2010/main" val="22386787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257800"/>
            <a:ext cx="8610600" cy="1384995"/>
          </a:xfrm>
          <a:prstGeom prst="rect">
            <a:avLst/>
          </a:prstGeom>
          <a:noFill/>
        </p:spPr>
        <p:txBody>
          <a:bodyPr wrap="square" rtlCol="0">
            <a:spAutoFit/>
          </a:bodyPr>
          <a:lstStyle/>
          <a:p>
            <a:pPr algn="ctr"/>
            <a:r>
              <a:rPr lang="en-US" sz="2800" b="1" dirty="0">
                <a:latin typeface="Andalus" pitchFamily="18" charset="-78"/>
                <a:cs typeface="Andalus" pitchFamily="18" charset="-78"/>
              </a:rPr>
              <a:t>It is said that, the famous queen of Egypt Cleopatra would dissolve a pearl in a glass and drink it as a sign of love and respect for the entire nation</a:t>
            </a:r>
            <a:r>
              <a:rPr lang="en-US" sz="2800" b="1" dirty="0" smtClean="0">
                <a:latin typeface="Andalus" pitchFamily="18" charset="-78"/>
                <a:cs typeface="Andalus" pitchFamily="18" charset="-78"/>
              </a:rPr>
              <a:t>.</a:t>
            </a:r>
            <a:endParaRPr lang="en-US" sz="2800" b="1" dirty="0">
              <a:latin typeface="Andalus" pitchFamily="18" charset="-78"/>
              <a:cs typeface="Andalus" pitchFamily="18" charset="-78"/>
            </a:endParaRPr>
          </a:p>
        </p:txBody>
      </p:sp>
      <p:grpSp>
        <p:nvGrpSpPr>
          <p:cNvPr id="5" name="Group 4"/>
          <p:cNvGrpSpPr/>
          <p:nvPr/>
        </p:nvGrpSpPr>
        <p:grpSpPr>
          <a:xfrm>
            <a:off x="304800" y="103038"/>
            <a:ext cx="8610599" cy="5002362"/>
            <a:chOff x="1320800" y="1022697"/>
            <a:chExt cx="6578600" cy="492760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6000" contrast="17000"/>
                      </a14:imgEffect>
                    </a14:imgLayer>
                  </a14:imgProps>
                </a:ext>
                <a:ext uri="{28A0092B-C50C-407E-A947-70E740481C1C}">
                  <a14:useLocalDpi xmlns:a14="http://schemas.microsoft.com/office/drawing/2010/main" val="0"/>
                </a:ext>
              </a:extLst>
            </a:blip>
            <a:stretch>
              <a:fillRect/>
            </a:stretch>
          </p:blipFill>
          <p:spPr>
            <a:xfrm>
              <a:off x="1320800" y="1022697"/>
              <a:ext cx="6578600" cy="4927600"/>
            </a:xfrm>
            <a:prstGeom prst="rect">
              <a:avLst/>
            </a:prstGeom>
            <a:ln>
              <a:solidFill>
                <a:schemeClr val="tx1"/>
              </a:solidFill>
            </a:ln>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1000" contrast="8000"/>
                      </a14:imgEffect>
                    </a14:imgLayer>
                  </a14:imgProps>
                </a:ext>
                <a:ext uri="{28A0092B-C50C-407E-A947-70E740481C1C}">
                  <a14:useLocalDpi xmlns:a14="http://schemas.microsoft.com/office/drawing/2010/main" val="0"/>
                </a:ext>
              </a:extLst>
            </a:blip>
            <a:srcRect l="14890" t="14221" r="15776" b="14445"/>
            <a:stretch/>
          </p:blipFill>
          <p:spPr>
            <a:xfrm>
              <a:off x="4281137" y="4114800"/>
              <a:ext cx="590943" cy="766762"/>
            </a:xfrm>
            <a:prstGeom prst="ellipse">
              <a:avLst/>
            </a:prstGeom>
            <a:ln>
              <a:noFill/>
            </a:ln>
          </p:spPr>
        </p:pic>
      </p:grpSp>
    </p:spTree>
    <p:extLst>
      <p:ext uri="{BB962C8B-B14F-4D97-AF65-F5344CB8AC3E}">
        <p14:creationId xmlns:p14="http://schemas.microsoft.com/office/powerpoint/2010/main" val="1139507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val="0"/>
              </a:ext>
            </a:extLst>
          </a:blip>
          <a:stretch>
            <a:fillRect/>
          </a:stretch>
        </p:blipFill>
        <p:spPr>
          <a:xfrm>
            <a:off x="1" y="0"/>
            <a:ext cx="9148482" cy="6858000"/>
          </a:xfrm>
          <a:prstGeom prst="rect">
            <a:avLst/>
          </a:prstGeom>
          <a:ln w="88900" cap="sq" cmpd="thickThin">
            <a:gradFill>
              <a:gsLst>
                <a:gs pos="0">
                  <a:srgbClr val="FF0000"/>
                </a:gs>
                <a:gs pos="63351">
                  <a:srgbClr val="FFFF00"/>
                </a:gs>
                <a:gs pos="33000">
                  <a:srgbClr val="FFFF00"/>
                </a:gs>
                <a:gs pos="100000">
                  <a:schemeClr val="bg1"/>
                </a:gs>
              </a:gsLst>
              <a:lin ang="5400000" scaled="0"/>
            </a:gradFill>
            <a:prstDash val="solid"/>
            <a:miter lim="800000"/>
          </a:ln>
          <a:effectLst>
            <a:innerShdw blurRad="76200">
              <a:srgbClr val="000000"/>
            </a:innerShdw>
          </a:effectLst>
        </p:spPr>
      </p:pic>
    </p:spTree>
    <p:extLst>
      <p:ext uri="{BB962C8B-B14F-4D97-AF65-F5344CB8AC3E}">
        <p14:creationId xmlns:p14="http://schemas.microsoft.com/office/powerpoint/2010/main" val="17656709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257800"/>
            <a:ext cx="8305800" cy="1384995"/>
          </a:xfrm>
          <a:prstGeom prst="rect">
            <a:avLst/>
          </a:prstGeom>
          <a:noFill/>
        </p:spPr>
        <p:txBody>
          <a:bodyPr wrap="square" rtlCol="0">
            <a:spAutoFit/>
          </a:bodyPr>
          <a:lstStyle/>
          <a:p>
            <a:pPr algn="ctr"/>
            <a:r>
              <a:rPr lang="en-US" sz="2800" dirty="0">
                <a:latin typeface="Andalus" pitchFamily="18" charset="-78"/>
                <a:cs typeface="Andalus" pitchFamily="18" charset="-78"/>
              </a:rPr>
              <a:t>The Greeks thought the pearls as a sign of wealth and social position. The beauty of pearls was associated with love and marriage</a:t>
            </a:r>
            <a:r>
              <a:rPr lang="en-US" sz="2800" dirty="0" smtClean="0">
                <a:latin typeface="Andalus" pitchFamily="18" charset="-78"/>
                <a:cs typeface="Andalus" pitchFamily="18" charset="-78"/>
              </a:rPr>
              <a:t>.</a:t>
            </a:r>
            <a:endParaRPr lang="en-US" sz="2800" dirty="0">
              <a:latin typeface="Andalus" pitchFamily="18" charset="-78"/>
              <a:cs typeface="Andalus"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280" y="533399"/>
            <a:ext cx="5637639" cy="4338339"/>
          </a:xfrm>
          <a:prstGeom prst="rect">
            <a:avLst/>
          </a:prstGeom>
          <a:ln w="228600" cap="sq" cmpd="thickThin">
            <a:solidFill>
              <a:schemeClr val="accent6">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428191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486400"/>
            <a:ext cx="8610600" cy="1077218"/>
          </a:xfrm>
          <a:prstGeom prst="rect">
            <a:avLst/>
          </a:prstGeom>
          <a:noFill/>
        </p:spPr>
        <p:txBody>
          <a:bodyPr wrap="square" rtlCol="0">
            <a:spAutoFit/>
          </a:bodyPr>
          <a:lstStyle/>
          <a:p>
            <a:pPr algn="ctr"/>
            <a:r>
              <a:rPr lang="en-US" sz="3200" b="1" dirty="0">
                <a:latin typeface="Andalus" pitchFamily="18" charset="-78"/>
                <a:cs typeface="Andalus" pitchFamily="18" charset="-78"/>
              </a:rPr>
              <a:t>In ancient Rome, pearls were considered the greatest sign of wealth and social status</a:t>
            </a:r>
            <a:r>
              <a:rPr lang="en-US" sz="3200" b="1" dirty="0" smtClean="0">
                <a:latin typeface="Andalus" pitchFamily="18" charset="-78"/>
                <a:cs typeface="Andalus" pitchFamily="18" charset="-78"/>
              </a:rPr>
              <a:t>.</a:t>
            </a:r>
            <a:endParaRPr lang="en-US" sz="3200" b="1" dirty="0">
              <a:latin typeface="Andalus" pitchFamily="18" charset="-78"/>
              <a:cs typeface="Andalus" pitchFamily="18" charset="-7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008"/>
          <a:stretch/>
        </p:blipFill>
        <p:spPr>
          <a:xfrm>
            <a:off x="4890655" y="381000"/>
            <a:ext cx="3491345" cy="4953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81000"/>
            <a:ext cx="4320464" cy="4953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85058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486400"/>
            <a:ext cx="8610600" cy="1077218"/>
          </a:xfrm>
          <a:prstGeom prst="rect">
            <a:avLst/>
          </a:prstGeom>
          <a:noFill/>
        </p:spPr>
        <p:txBody>
          <a:bodyPr wrap="square" rtlCol="0">
            <a:spAutoFit/>
          </a:bodyPr>
          <a:lstStyle/>
          <a:p>
            <a:pPr algn="ctr"/>
            <a:r>
              <a:rPr lang="en-US" sz="3200" dirty="0">
                <a:latin typeface="Andalus" pitchFamily="18" charset="-78"/>
                <a:cs typeface="Andalus" pitchFamily="18" charset="-78"/>
              </a:rPr>
              <a:t>At that time the young women of noble families loved to wear beautiful pearl necklaces</a:t>
            </a:r>
            <a:r>
              <a:rPr lang="bn-BD" sz="3200" dirty="0">
                <a:latin typeface="Andalus" pitchFamily="18" charset="-78"/>
              </a:rPr>
              <a:t> </a:t>
            </a:r>
            <a:endParaRPr lang="en-US" sz="3200" dirty="0">
              <a:latin typeface="Andalus" pitchFamily="18" charset="-78"/>
              <a:cs typeface="Andalus"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14600" y="-990601"/>
            <a:ext cx="3962400" cy="70156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67000" y="-838201"/>
            <a:ext cx="3962400" cy="70156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19400" y="-685801"/>
            <a:ext cx="3962400" cy="70156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71800" y="-533401"/>
            <a:ext cx="3962400" cy="70156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24200" y="-381001"/>
            <a:ext cx="3962400" cy="701560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76600" y="-228601"/>
            <a:ext cx="3962400" cy="70156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29000" y="-76201"/>
            <a:ext cx="3962400" cy="7015609"/>
          </a:xfrm>
          <a:prstGeom prst="rect">
            <a:avLst/>
          </a:prstGeom>
        </p:spPr>
      </p:pic>
    </p:spTree>
    <p:extLst>
      <p:ext uri="{BB962C8B-B14F-4D97-AF65-F5344CB8AC3E}">
        <p14:creationId xmlns:p14="http://schemas.microsoft.com/office/powerpoint/2010/main" val="39271535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638800"/>
            <a:ext cx="8686800" cy="1200329"/>
          </a:xfrm>
          <a:prstGeom prst="rect">
            <a:avLst/>
          </a:prstGeom>
          <a:noFill/>
        </p:spPr>
        <p:txBody>
          <a:bodyPr wrap="square" rtlCol="0">
            <a:spAutoFit/>
          </a:bodyPr>
          <a:lstStyle/>
          <a:p>
            <a:pPr algn="ctr"/>
            <a:r>
              <a:rPr lang="en-US" sz="3600" dirty="0">
                <a:latin typeface="Andalus" pitchFamily="18" charset="-78"/>
                <a:cs typeface="Andalus" pitchFamily="18" charset="-78"/>
              </a:rPr>
              <a:t>The brave knights used to wear them in the battles for good luck</a:t>
            </a:r>
            <a:r>
              <a:rPr lang="en-US" sz="3600" dirty="0" smtClean="0">
                <a:latin typeface="Andalus" pitchFamily="18" charset="-78"/>
                <a:cs typeface="Andalus" pitchFamily="18" charset="-78"/>
              </a:rPr>
              <a:t>.</a:t>
            </a:r>
            <a:endParaRPr lang="en-US" sz="3600" dirty="0">
              <a:latin typeface="Andalus" pitchFamily="18" charset="-78"/>
              <a:cs typeface="Andalus"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533400"/>
            <a:ext cx="3892750" cy="4953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7187"/>
          <a:stretch/>
        </p:blipFill>
        <p:spPr>
          <a:xfrm>
            <a:off x="468488" y="533400"/>
            <a:ext cx="3951112" cy="4953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291280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6124754"/>
          </a:xfrm>
          <a:prstGeom prst="rect">
            <a:avLst/>
          </a:prstGeom>
          <a:noFill/>
        </p:spPr>
        <p:txBody>
          <a:bodyPr wrap="square" rtlCol="0">
            <a:spAutoFit/>
          </a:bodyPr>
          <a:lstStyle/>
          <a:p>
            <a:pPr>
              <a:lnSpc>
                <a:spcPct val="200000"/>
              </a:lnSpc>
            </a:pPr>
            <a:r>
              <a:rPr lang="en-US" sz="2800" b="1" dirty="0">
                <a:latin typeface="Book Antiqua" pitchFamily="18" charset="0"/>
              </a:rPr>
              <a:t>Questions</a:t>
            </a:r>
          </a:p>
          <a:p>
            <a:pPr>
              <a:lnSpc>
                <a:spcPct val="200000"/>
              </a:lnSpc>
              <a:tabLst>
                <a:tab pos="285750" algn="l"/>
              </a:tabLst>
            </a:pPr>
            <a:r>
              <a:rPr lang="en-US" sz="2800" b="1" dirty="0">
                <a:latin typeface="Book Antiqua" pitchFamily="18" charset="0"/>
              </a:rPr>
              <a:t>1 Do you think ‘pearls’ were discovered by </a:t>
            </a:r>
            <a:r>
              <a:rPr lang="en-US" sz="2800" b="1" dirty="0" smtClean="0">
                <a:latin typeface="Book Antiqua" pitchFamily="18" charset="0"/>
              </a:rPr>
              <a:t>	accident</a:t>
            </a:r>
            <a:r>
              <a:rPr lang="en-US" sz="2800" b="1" dirty="0">
                <a:latin typeface="Book Antiqua" pitchFamily="18" charset="0"/>
              </a:rPr>
              <a:t>? </a:t>
            </a:r>
            <a:r>
              <a:rPr lang="en-US" sz="2800" b="1" dirty="0" smtClean="0">
                <a:latin typeface="Book Antiqua" pitchFamily="18" charset="0"/>
              </a:rPr>
              <a:t>Why</a:t>
            </a:r>
            <a:r>
              <a:rPr lang="en-US" sz="2800" b="1" dirty="0">
                <a:latin typeface="Book Antiqua" pitchFamily="18" charset="0"/>
              </a:rPr>
              <a:t>?</a:t>
            </a:r>
          </a:p>
          <a:p>
            <a:pPr>
              <a:lnSpc>
                <a:spcPct val="200000"/>
              </a:lnSpc>
              <a:tabLst>
                <a:tab pos="285750" algn="l"/>
              </a:tabLst>
            </a:pPr>
            <a:r>
              <a:rPr lang="en-US" sz="2800" b="1" dirty="0">
                <a:latin typeface="Book Antiqua" pitchFamily="18" charset="0"/>
              </a:rPr>
              <a:t>2 Why do you think pearls were valued so much in </a:t>
            </a:r>
            <a:r>
              <a:rPr lang="en-US" sz="2800" b="1" dirty="0" smtClean="0">
                <a:latin typeface="Book Antiqua" pitchFamily="18" charset="0"/>
              </a:rPr>
              <a:t>	the </a:t>
            </a:r>
            <a:r>
              <a:rPr lang="en-US" sz="2800" b="1" dirty="0">
                <a:latin typeface="Book Antiqua" pitchFamily="18" charset="0"/>
              </a:rPr>
              <a:t>past?</a:t>
            </a:r>
          </a:p>
          <a:p>
            <a:pPr>
              <a:lnSpc>
                <a:spcPct val="200000"/>
              </a:lnSpc>
              <a:tabLst>
                <a:tab pos="285750" algn="l"/>
              </a:tabLst>
            </a:pPr>
            <a:r>
              <a:rPr lang="en-US" sz="2800" b="1" dirty="0">
                <a:latin typeface="Book Antiqua" pitchFamily="18" charset="0"/>
              </a:rPr>
              <a:t>3 What good luck the knights thought the pearls </a:t>
            </a:r>
            <a:r>
              <a:rPr lang="en-US" sz="2800" b="1" dirty="0" smtClean="0">
                <a:latin typeface="Book Antiqua" pitchFamily="18" charset="0"/>
              </a:rPr>
              <a:t>	would </a:t>
            </a:r>
            <a:r>
              <a:rPr lang="en-US" sz="2800" b="1" dirty="0">
                <a:latin typeface="Book Antiqua" pitchFamily="18" charset="0"/>
              </a:rPr>
              <a:t>bring them?</a:t>
            </a:r>
          </a:p>
        </p:txBody>
      </p:sp>
    </p:spTree>
    <p:extLst>
      <p:ext uri="{BB962C8B-B14F-4D97-AF65-F5344CB8AC3E}">
        <p14:creationId xmlns:p14="http://schemas.microsoft.com/office/powerpoint/2010/main" val="2721694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153400" cy="830997"/>
          </a:xfrm>
          <a:prstGeom prst="rect">
            <a:avLst/>
          </a:prstGeom>
          <a:noFill/>
        </p:spPr>
        <p:txBody>
          <a:bodyPr wrap="square" rtlCol="0">
            <a:spAutoFit/>
          </a:bodyPr>
          <a:lstStyle/>
          <a:p>
            <a:r>
              <a:rPr lang="en-US" sz="2400" b="1" dirty="0">
                <a:latin typeface="Book Antiqua" pitchFamily="18" charset="0"/>
              </a:rPr>
              <a:t>C Read the text in B again and write the information in the table.</a:t>
            </a:r>
            <a:endParaRPr lang="en-US" sz="2400" dirty="0">
              <a:latin typeface="Book Antiqu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03855639"/>
              </p:ext>
            </p:extLst>
          </p:nvPr>
        </p:nvGraphicFramePr>
        <p:xfrm>
          <a:off x="533400" y="1397000"/>
          <a:ext cx="8153406" cy="4775200"/>
        </p:xfrm>
        <a:graphic>
          <a:graphicData uri="http://schemas.openxmlformats.org/drawingml/2006/table">
            <a:tbl>
              <a:tblPr firstRow="1" bandRow="1">
                <a:tableStyleId>{5940675A-B579-460E-94D1-54222C63F5DA}</a:tableStyleId>
              </a:tblPr>
              <a:tblGrid>
                <a:gridCol w="3352800"/>
                <a:gridCol w="914400"/>
                <a:gridCol w="1066800"/>
                <a:gridCol w="2819406"/>
              </a:tblGrid>
              <a:tr h="955040">
                <a:tc>
                  <a:txBody>
                    <a:bodyPr/>
                    <a:lstStyle/>
                    <a:p>
                      <a:pPr algn="ctr"/>
                      <a:r>
                        <a:rPr lang="en-US" sz="2400" b="1" dirty="0" smtClean="0">
                          <a:latin typeface="Book Antiqua" pitchFamily="18" charset="0"/>
                        </a:rPr>
                        <a:t>Who</a:t>
                      </a:r>
                      <a:endParaRPr lang="en-US" sz="2400" b="1" dirty="0">
                        <a:latin typeface="Book Antiqua" pitchFamily="18" charset="0"/>
                      </a:endParaRPr>
                    </a:p>
                  </a:txBody>
                  <a:tcPr anchor="ctr"/>
                </a:tc>
                <a:tc gridSpan="3">
                  <a:txBody>
                    <a:bodyPr/>
                    <a:lstStyle/>
                    <a:p>
                      <a:pPr algn="ctr"/>
                      <a:r>
                        <a:rPr lang="en-US" sz="2400" b="1" dirty="0" smtClean="0">
                          <a:latin typeface="Book Antiqua" pitchFamily="18" charset="0"/>
                        </a:rPr>
                        <a:t>When/Where</a:t>
                      </a:r>
                      <a:endParaRPr lang="en-US" sz="2400" b="1" dirty="0">
                        <a:latin typeface="Book Antiqua" pitchFamily="18" charset="0"/>
                      </a:endParaRPr>
                    </a:p>
                  </a:txBody>
                  <a:tcPr anchor="ctr"/>
                </a:tc>
                <a:tc hMerge="1">
                  <a:txBody>
                    <a:bodyPr/>
                    <a:lstStyle/>
                    <a:p>
                      <a:endParaRPr lang="en-US"/>
                    </a:p>
                  </a:txBody>
                  <a:tcPr/>
                </a:tc>
                <a:tc hMerge="1">
                  <a:txBody>
                    <a:bodyPr/>
                    <a:lstStyle/>
                    <a:p>
                      <a:endParaRPr lang="en-US"/>
                    </a:p>
                  </a:txBody>
                  <a:tcPr/>
                </a:tc>
              </a:tr>
              <a:tr h="955040">
                <a:tc>
                  <a:txBody>
                    <a:bodyPr/>
                    <a:lstStyle/>
                    <a:p>
                      <a:r>
                        <a:rPr lang="en-US" sz="2400" b="1" i="0" u="none" strike="noStrike" kern="1200" baseline="0" dirty="0" smtClean="0">
                          <a:solidFill>
                            <a:schemeClr val="tx1"/>
                          </a:solidFill>
                          <a:latin typeface="Book Antiqua" pitchFamily="18" charset="0"/>
                          <a:ea typeface="+mn-ea"/>
                          <a:cs typeface="+mn-cs"/>
                        </a:rPr>
                        <a:t>The ancient Egyptians</a:t>
                      </a:r>
                    </a:p>
                  </a:txBody>
                  <a:tcPr anchor="ctr"/>
                </a:tc>
                <a:tc rowSpan="4">
                  <a:txBody>
                    <a:bodyPr/>
                    <a:lstStyle/>
                    <a:p>
                      <a:r>
                        <a:rPr lang="en-US" sz="2400" b="1" dirty="0" smtClean="0">
                          <a:latin typeface="Book Antiqua" pitchFamily="18" charset="0"/>
                        </a:rPr>
                        <a:t>wore</a:t>
                      </a:r>
                      <a:endParaRPr lang="en-US" sz="2400" b="1" dirty="0">
                        <a:latin typeface="Book Antiqua" pitchFamily="18" charset="0"/>
                      </a:endParaRPr>
                    </a:p>
                  </a:txBody>
                  <a:tcPr anchor="ctr"/>
                </a:tc>
                <a:tc rowSpan="4">
                  <a:txBody>
                    <a:bodyPr/>
                    <a:lstStyle/>
                    <a:p>
                      <a:r>
                        <a:rPr lang="en-US" sz="2400" b="1" dirty="0" smtClean="0">
                          <a:latin typeface="Book Antiqua" pitchFamily="18" charset="0"/>
                        </a:rPr>
                        <a:t>pearls</a:t>
                      </a:r>
                      <a:endParaRPr lang="en-US" sz="2400" b="1" dirty="0">
                        <a:latin typeface="Book Antiqua" pitchFamily="18" charset="0"/>
                      </a:endParaRPr>
                    </a:p>
                  </a:txBody>
                  <a:tcPr anchor="ctr"/>
                </a:tc>
                <a:tc>
                  <a:txBody>
                    <a:bodyPr/>
                    <a:lstStyle/>
                    <a:p>
                      <a:endParaRPr lang="en-US" sz="2400" b="1">
                        <a:latin typeface="Book Antiqua" pitchFamily="18" charset="0"/>
                      </a:endParaRPr>
                    </a:p>
                  </a:txBody>
                  <a:tcPr anchor="ctr"/>
                </a:tc>
              </a:tr>
              <a:tr h="95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Book Antiqua" pitchFamily="18" charset="0"/>
                          <a:ea typeface="+mn-ea"/>
                          <a:cs typeface="+mn-cs"/>
                        </a:rPr>
                        <a:t>The Greeks</a:t>
                      </a:r>
                    </a:p>
                    <a:p>
                      <a:endParaRPr lang="en-US" sz="2400" b="1" dirty="0">
                        <a:latin typeface="Book Antiqua" pitchFamily="18" charset="0"/>
                      </a:endParaRPr>
                    </a:p>
                  </a:txBody>
                  <a:tcPr anchor="ctr"/>
                </a:tc>
                <a:tc vMerge="1">
                  <a:txBody>
                    <a:bodyPr/>
                    <a:lstStyle/>
                    <a:p>
                      <a:endParaRPr lang="en-US"/>
                    </a:p>
                  </a:txBody>
                  <a:tcPr/>
                </a:tc>
                <a:tc vMerge="1">
                  <a:txBody>
                    <a:bodyPr/>
                    <a:lstStyle/>
                    <a:p>
                      <a:endParaRPr lang="en-US"/>
                    </a:p>
                  </a:txBody>
                  <a:tcPr/>
                </a:tc>
                <a:tc>
                  <a:txBody>
                    <a:bodyPr/>
                    <a:lstStyle/>
                    <a:p>
                      <a:endParaRPr lang="en-US" sz="2400" b="1">
                        <a:latin typeface="Book Antiqua" pitchFamily="18" charset="0"/>
                      </a:endParaRPr>
                    </a:p>
                  </a:txBody>
                  <a:tcPr anchor="ctr"/>
                </a:tc>
              </a:tr>
              <a:tr h="95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Book Antiqua" pitchFamily="18" charset="0"/>
                          <a:ea typeface="+mn-ea"/>
                          <a:cs typeface="+mn-cs"/>
                        </a:rPr>
                        <a:t>The ancient Romans</a:t>
                      </a:r>
                    </a:p>
                    <a:p>
                      <a:endParaRPr lang="en-US" sz="2400" b="1" dirty="0">
                        <a:latin typeface="Book Antiqua" pitchFamily="18" charset="0"/>
                      </a:endParaRPr>
                    </a:p>
                  </a:txBody>
                  <a:tcPr anchor="ctr"/>
                </a:tc>
                <a:tc vMerge="1">
                  <a:txBody>
                    <a:bodyPr/>
                    <a:lstStyle/>
                    <a:p>
                      <a:endParaRPr lang="en-US"/>
                    </a:p>
                  </a:txBody>
                  <a:tcPr/>
                </a:tc>
                <a:tc vMerge="1">
                  <a:txBody>
                    <a:bodyPr/>
                    <a:lstStyle/>
                    <a:p>
                      <a:endParaRPr lang="en-US"/>
                    </a:p>
                  </a:txBody>
                  <a:tcPr/>
                </a:tc>
                <a:tc>
                  <a:txBody>
                    <a:bodyPr/>
                    <a:lstStyle/>
                    <a:p>
                      <a:endParaRPr lang="en-US" sz="2400" b="1">
                        <a:latin typeface="Book Antiqua" pitchFamily="18" charset="0"/>
                      </a:endParaRPr>
                    </a:p>
                  </a:txBody>
                  <a:tcPr anchor="ctr"/>
                </a:tc>
              </a:tr>
              <a:tr h="95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Book Antiqua" pitchFamily="18" charset="0"/>
                          <a:ea typeface="+mn-ea"/>
                          <a:cs typeface="+mn-cs"/>
                        </a:rPr>
                        <a:t>The brave knights</a:t>
                      </a:r>
                      <a:endParaRPr lang="en-US" sz="2400" b="1" dirty="0" smtClean="0">
                        <a:latin typeface="Book Antiqua" pitchFamily="18" charset="0"/>
                      </a:endParaRPr>
                    </a:p>
                    <a:p>
                      <a:endParaRPr lang="en-US" sz="2400" b="1" dirty="0">
                        <a:latin typeface="Book Antiqua" pitchFamily="18" charset="0"/>
                      </a:endParaRPr>
                    </a:p>
                  </a:txBody>
                  <a:tcPr anchor="ctr"/>
                </a:tc>
                <a:tc vMerge="1">
                  <a:txBody>
                    <a:bodyPr/>
                    <a:lstStyle/>
                    <a:p>
                      <a:endParaRPr lang="en-US"/>
                    </a:p>
                  </a:txBody>
                  <a:tcPr/>
                </a:tc>
                <a:tc vMerge="1">
                  <a:txBody>
                    <a:bodyPr/>
                    <a:lstStyle/>
                    <a:p>
                      <a:endParaRPr lang="en-US"/>
                    </a:p>
                  </a:txBody>
                  <a:tcPr/>
                </a:tc>
                <a:tc>
                  <a:txBody>
                    <a:bodyPr/>
                    <a:lstStyle/>
                    <a:p>
                      <a:endParaRPr lang="en-US" sz="2400" b="1" dirty="0">
                        <a:latin typeface="Book Antiqua" pitchFamily="18" charset="0"/>
                      </a:endParaRPr>
                    </a:p>
                  </a:txBody>
                  <a:tcPr anchor="ctr"/>
                </a:tc>
              </a:tr>
            </a:tbl>
          </a:graphicData>
        </a:graphic>
      </p:graphicFrame>
    </p:spTree>
    <p:extLst>
      <p:ext uri="{BB962C8B-B14F-4D97-AF65-F5344CB8AC3E}">
        <p14:creationId xmlns:p14="http://schemas.microsoft.com/office/powerpoint/2010/main" val="241707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1662" y="2392740"/>
            <a:ext cx="5679760" cy="1569660"/>
          </a:xfrm>
          <a:prstGeom prst="rect">
            <a:avLst/>
          </a:prstGeom>
          <a:noFill/>
        </p:spPr>
        <p:txBody>
          <a:bodyPr wrap="none" rtlCol="0">
            <a:spAutoFit/>
          </a:bodyPr>
          <a:lstStyle/>
          <a:p>
            <a:r>
              <a:rPr lang="en-US" sz="9600" dirty="0" smtClean="0">
                <a:latin typeface="Andalus" pitchFamily="18" charset="-78"/>
                <a:cs typeface="Andalus" pitchFamily="18" charset="-78"/>
              </a:rPr>
              <a:t>Thank You</a:t>
            </a:r>
            <a:endParaRPr lang="en-US" sz="9600" dirty="0">
              <a:latin typeface="Andalus" pitchFamily="18" charset="-78"/>
              <a:cs typeface="Andalus" pitchFamily="18" charset="-78"/>
            </a:endParaRPr>
          </a:p>
        </p:txBody>
      </p:sp>
    </p:spTree>
    <p:extLst>
      <p:ext uri="{BB962C8B-B14F-4D97-AF65-F5344CB8AC3E}">
        <p14:creationId xmlns:p14="http://schemas.microsoft.com/office/powerpoint/2010/main" val="2746221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4412"/>
            <a:ext cx="7924800" cy="24384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609600" y="3277612"/>
            <a:ext cx="7924800" cy="3046988"/>
          </a:xfrm>
          <a:prstGeom prst="rect">
            <a:avLst/>
          </a:prstGeom>
          <a:noFill/>
          <a:ln>
            <a:solidFill>
              <a:schemeClr val="tx1"/>
            </a:solidFill>
          </a:ln>
        </p:spPr>
        <p:txBody>
          <a:bodyPr wrap="square" rtlCol="0">
            <a:spAutoFit/>
          </a:bodyPr>
          <a:lstStyle/>
          <a:p>
            <a:pPr algn="just"/>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a:t>
            </a:r>
            <a:r>
              <a:rPr lang="en-US" sz="2400" b="1" smtClean="0">
                <a:solidFill>
                  <a:srgbClr val="003399"/>
                </a:solidFill>
                <a:latin typeface="Book Antiqua" pitchFamily="18" charset="0"/>
                <a:cs typeface="Nikosh" pitchFamily="2" charset="0"/>
              </a:rPr>
              <a:t>, </a:t>
            </a:r>
            <a:r>
              <a:rPr lang="en-US" sz="2400" b="1" smtClean="0">
                <a:solidFill>
                  <a:srgbClr val="003399"/>
                </a:solidFill>
                <a:latin typeface="Book Antiqua" pitchFamily="18" charset="0"/>
                <a:cs typeface="Nikosh" pitchFamily="2" charset="0"/>
              </a:rPr>
              <a:t>A2i </a:t>
            </a:r>
            <a:r>
              <a:rPr lang="en-US" sz="2400" b="1" dirty="0" smtClean="0">
                <a:solidFill>
                  <a:srgbClr val="003399"/>
                </a:solidFill>
                <a:latin typeface="Book Antiqua" pitchFamily="18" charset="0"/>
                <a:cs typeface="Nikosh" pitchFamily="2" charset="0"/>
              </a:rPr>
              <a:t>and the panel of honorable editors ( Md. Jahangir </a:t>
            </a:r>
            <a:r>
              <a:rPr lang="en-US" sz="2400" b="1" dirty="0" err="1" smtClean="0">
                <a:solidFill>
                  <a:srgbClr val="003399"/>
                </a:solidFill>
                <a:latin typeface="Book Antiqua" pitchFamily="18" charset="0"/>
                <a:cs typeface="Nikosh" pitchFamily="2" charset="0"/>
              </a:rPr>
              <a:t>Hasan</a:t>
            </a:r>
            <a:r>
              <a:rPr lang="en-US" sz="2400" b="1" dirty="0" smtClean="0">
                <a:solidFill>
                  <a:srgbClr val="003399"/>
                </a:solidFill>
                <a:latin typeface="Book Antiqua" pitchFamily="18" charset="0"/>
                <a:cs typeface="Nikosh" pitchFamily="2" charset="0"/>
              </a:rPr>
              <a:t>, Assistant Professor (English) TTC, </a:t>
            </a:r>
            <a:r>
              <a:rPr lang="en-US" sz="2400" b="1" dirty="0" err="1" smtClean="0">
                <a:solidFill>
                  <a:srgbClr val="003399"/>
                </a:solidFill>
                <a:latin typeface="Book Antiqua" pitchFamily="18" charset="0"/>
                <a:cs typeface="Nikosh" pitchFamily="2" charset="0"/>
              </a:rPr>
              <a:t>Rangpur</a:t>
            </a:r>
            <a:r>
              <a:rPr lang="en-US" sz="2400" b="1" dirty="0" smtClean="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smtClean="0">
                <a:solidFill>
                  <a:srgbClr val="003399"/>
                </a:solidFill>
                <a:latin typeface="Book Antiqua" pitchFamily="18" charset="0"/>
                <a:cs typeface="Nikosh" pitchFamily="2" charset="0"/>
              </a:rPr>
              <a:t>Dhaka, and </a:t>
            </a:r>
            <a:r>
              <a:rPr lang="en-US" sz="2400" b="1" dirty="0" err="1" smtClean="0">
                <a:solidFill>
                  <a:srgbClr val="003399"/>
                </a:solidFill>
                <a:latin typeface="Book Antiqua" pitchFamily="18" charset="0"/>
                <a:cs typeface="Nikosh" pitchFamily="2" charset="0"/>
              </a:rPr>
              <a:t>Urmila</a:t>
            </a:r>
            <a:r>
              <a:rPr lang="en-US" sz="2400" b="1" dirty="0" smtClean="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Khaled</a:t>
            </a:r>
            <a:r>
              <a:rPr lang="en-US" sz="2400" b="1" dirty="0" smtClean="0">
                <a:solidFill>
                  <a:srgbClr val="003399"/>
                </a:solidFill>
                <a:latin typeface="Book Antiqua" pitchFamily="18" charset="0"/>
                <a:cs typeface="Nikosh" pitchFamily="2" charset="0"/>
              </a:rPr>
              <a:t>, </a:t>
            </a:r>
            <a:r>
              <a:rPr lang="en-US" sz="2400" b="1" dirty="0">
                <a:solidFill>
                  <a:srgbClr val="003399"/>
                </a:solidFill>
                <a:latin typeface="Book Antiqua" pitchFamily="18" charset="0"/>
                <a:cs typeface="Nikosh" pitchFamily="2" charset="0"/>
              </a:rPr>
              <a:t>Assistant Professor (English) TTC, </a:t>
            </a:r>
            <a:r>
              <a:rPr lang="en-US" sz="2400" b="1" dirty="0" smtClean="0">
                <a:solidFill>
                  <a:srgbClr val="003399"/>
                </a:solidFill>
                <a:latin typeface="Book Antiqua" pitchFamily="18" charset="0"/>
                <a:cs typeface="Nikosh" pitchFamily="2" charset="0"/>
              </a:rPr>
              <a:t>Dhaka, </a:t>
            </a:r>
            <a:r>
              <a:rPr lang="en-US" sz="2400" b="1" dirty="0">
                <a:solidFill>
                  <a:srgbClr val="003399"/>
                </a:solidFill>
                <a:latin typeface="Book Antiqua" pitchFamily="18" charset="0"/>
                <a:cs typeface="Nikosh" pitchFamily="2" charset="0"/>
              </a:rPr>
              <a:t>to </a:t>
            </a:r>
            <a:r>
              <a:rPr lang="en-US" sz="2400" b="1" dirty="0" smtClean="0">
                <a:solidFill>
                  <a:srgbClr val="003399"/>
                </a:solidFill>
                <a:latin typeface="Book Antiqua" pitchFamily="18" charset="0"/>
                <a:cs typeface="Nikosh" pitchFamily="2" charset="0"/>
              </a:rPr>
              <a:t>enrich the contents.</a:t>
            </a:r>
            <a:endParaRPr lang="en-US" sz="2400" b="1" dirty="0">
              <a:solidFill>
                <a:srgbClr val="003399"/>
              </a:solidFill>
              <a:latin typeface="Book Antiqua" pitchFamily="18" charset="0"/>
              <a:cs typeface="Nikosh" pitchFamily="2" charset="0"/>
            </a:endParaRPr>
          </a:p>
        </p:txBody>
      </p:sp>
    </p:spTree>
    <p:extLst>
      <p:ext uri="{BB962C8B-B14F-4D97-AF65-F5344CB8AC3E}">
        <p14:creationId xmlns:p14="http://schemas.microsoft.com/office/powerpoint/2010/main" val="3139017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3000" contrast="17000"/>
                    </a14:imgEffect>
                  </a14:imgLayer>
                </a14:imgProps>
              </a:ext>
              <a:ext uri="{28A0092B-C50C-407E-A947-70E740481C1C}">
                <a14:useLocalDpi xmlns:a14="http://schemas.microsoft.com/office/drawing/2010/main" val="0"/>
              </a:ext>
            </a:extLst>
          </a:blip>
          <a:stretch>
            <a:fillRect/>
          </a:stretch>
        </p:blipFill>
        <p:spPr>
          <a:xfrm>
            <a:off x="-10039" y="-29028"/>
            <a:ext cx="9168553" cy="6934200"/>
          </a:xfrm>
          <a:prstGeom prst="rect">
            <a:avLst/>
          </a:prstGeom>
          <a:ln>
            <a:noFill/>
          </a:ln>
          <a:effectLst>
            <a:outerShdw blurRad="292100" dist="139700" dir="2700000" algn="tl" rotWithShape="0">
              <a:srgbClr val="333333">
                <a:alpha val="65000"/>
              </a:srgbClr>
            </a:outerShdw>
          </a:effectLst>
        </p:spPr>
      </p:pic>
      <p:graphicFrame>
        <p:nvGraphicFramePr>
          <p:cNvPr id="4" name="Table 3"/>
          <p:cNvGraphicFramePr>
            <a:graphicFrameLocks noGrp="1"/>
          </p:cNvGraphicFramePr>
          <p:nvPr>
            <p:extLst>
              <p:ext uri="{D42A27DB-BD31-4B8C-83A1-F6EECF244321}">
                <p14:modId xmlns:p14="http://schemas.microsoft.com/office/powerpoint/2010/main" val="1981000592"/>
              </p:ext>
            </p:extLst>
          </p:nvPr>
        </p:nvGraphicFramePr>
        <p:xfrm>
          <a:off x="192741" y="112059"/>
          <a:ext cx="8727137" cy="6629400"/>
        </p:xfrm>
        <a:graphic>
          <a:graphicData uri="http://schemas.openxmlformats.org/drawingml/2006/table">
            <a:tbl>
              <a:tblPr firstRow="1" bandRow="1">
                <a:tableStyleId>{5940675A-B579-460E-94D1-54222C63F5DA}</a:tableStyleId>
              </a:tblPr>
              <a:tblGrid>
                <a:gridCol w="5582223"/>
                <a:gridCol w="3144914"/>
              </a:tblGrid>
              <a:tr h="1665283">
                <a:tc>
                  <a:txBody>
                    <a:bodyPr/>
                    <a:lstStyle/>
                    <a:p>
                      <a:pPr algn="ctr"/>
                      <a:r>
                        <a:rPr lang="en-US" sz="3600" b="1" dirty="0" smtClean="0">
                          <a:effectLst>
                            <a:glow rad="228600">
                              <a:schemeClr val="accent6">
                                <a:satMod val="175000"/>
                                <a:alpha val="40000"/>
                              </a:schemeClr>
                            </a:glow>
                          </a:effectLst>
                          <a:latin typeface="Andalus" pitchFamily="18" charset="-78"/>
                          <a:cs typeface="Andalus" pitchFamily="18" charset="-78"/>
                        </a:rPr>
                        <a:t>Introduction of Teacher</a:t>
                      </a:r>
                      <a:r>
                        <a:rPr lang="en-US" sz="3600" b="1" baseline="0" dirty="0" smtClean="0">
                          <a:effectLst>
                            <a:glow rad="228600">
                              <a:schemeClr val="accent6">
                                <a:satMod val="175000"/>
                                <a:alpha val="40000"/>
                              </a:schemeClr>
                            </a:glow>
                          </a:effectLst>
                          <a:latin typeface="Andalus" pitchFamily="18" charset="-78"/>
                          <a:cs typeface="Andalus" pitchFamily="18" charset="-78"/>
                        </a:rPr>
                        <a:t> </a:t>
                      </a:r>
                    </a:p>
                    <a:p>
                      <a:pPr algn="ctr"/>
                      <a:r>
                        <a:rPr lang="en-US" sz="3600" b="1" baseline="0" dirty="0" smtClean="0">
                          <a:effectLst>
                            <a:glow rad="228600">
                              <a:schemeClr val="accent6">
                                <a:satMod val="175000"/>
                                <a:alpha val="40000"/>
                              </a:schemeClr>
                            </a:glow>
                          </a:effectLst>
                          <a:latin typeface="Andalus" pitchFamily="18" charset="-78"/>
                          <a:cs typeface="Andalus" pitchFamily="18" charset="-78"/>
                        </a:rPr>
                        <a:t>&amp; Institution</a:t>
                      </a:r>
                      <a:r>
                        <a:rPr lang="en-US" sz="3600" b="1" dirty="0" smtClean="0">
                          <a:effectLst>
                            <a:glow rad="228600">
                              <a:schemeClr val="accent6">
                                <a:satMod val="175000"/>
                                <a:alpha val="40000"/>
                              </a:schemeClr>
                            </a:glow>
                          </a:effectLst>
                          <a:latin typeface="Andalus" pitchFamily="18" charset="-78"/>
                          <a:cs typeface="Andalus" pitchFamily="18" charset="-78"/>
                        </a:rPr>
                        <a:t> </a:t>
                      </a:r>
                      <a:endParaRPr lang="en-US" sz="3600" b="1" dirty="0">
                        <a:effectLst>
                          <a:glow rad="228600">
                            <a:schemeClr val="accent6">
                              <a:satMod val="175000"/>
                              <a:alpha val="40000"/>
                            </a:schemeClr>
                          </a:glow>
                        </a:effectLst>
                        <a:latin typeface="Andalus" pitchFamily="18" charset="-78"/>
                        <a:cs typeface="Andalus" pitchFamily="18" charset="-78"/>
                      </a:endParaRPr>
                    </a:p>
                  </a:txBody>
                  <a:tcPr anchor="ctr">
                    <a:cell3D prstMaterial="dkEdge">
                      <a:bevel w="25400" h="25400" prst="angle"/>
                      <a:lightRig rig="flood" dir="t"/>
                    </a:cell3D>
                    <a:blipFill dpi="0" rotWithShape="1">
                      <a:blip r:embed="rId5">
                        <a:alphaModFix amt="3000"/>
                      </a:blip>
                      <a:srcRect/>
                      <a:tile tx="0" ty="0" sx="100000" sy="100000" flip="none" algn="tl"/>
                    </a:blipFill>
                  </a:tcPr>
                </a:tc>
                <a:tc>
                  <a:txBody>
                    <a:bodyPr/>
                    <a:lstStyle/>
                    <a:p>
                      <a:r>
                        <a:rPr lang="en-US" sz="3600" b="1" dirty="0" smtClean="0">
                          <a:effectLst>
                            <a:glow rad="228600">
                              <a:schemeClr val="accent6">
                                <a:satMod val="175000"/>
                                <a:alpha val="40000"/>
                              </a:schemeClr>
                            </a:glow>
                          </a:effectLst>
                          <a:latin typeface="Andalus" pitchFamily="18" charset="-78"/>
                          <a:cs typeface="Andalus" pitchFamily="18" charset="-78"/>
                        </a:rPr>
                        <a:t>Introduction</a:t>
                      </a:r>
                      <a:r>
                        <a:rPr lang="en-US" sz="3600" b="1" baseline="0" dirty="0" smtClean="0">
                          <a:effectLst>
                            <a:glow rad="228600">
                              <a:schemeClr val="accent6">
                                <a:satMod val="175000"/>
                                <a:alpha val="40000"/>
                              </a:schemeClr>
                            </a:glow>
                          </a:effectLst>
                          <a:latin typeface="Andalus" pitchFamily="18" charset="-78"/>
                          <a:cs typeface="Andalus" pitchFamily="18" charset="-78"/>
                        </a:rPr>
                        <a:t> of Class &amp; Subject</a:t>
                      </a:r>
                      <a:endParaRPr lang="en-US" sz="3600" b="1" dirty="0">
                        <a:effectLst>
                          <a:glow rad="228600">
                            <a:schemeClr val="accent6">
                              <a:satMod val="175000"/>
                              <a:alpha val="40000"/>
                            </a:schemeClr>
                          </a:glow>
                        </a:effectLst>
                        <a:latin typeface="Andalus" pitchFamily="18" charset="-78"/>
                        <a:cs typeface="Andalus" pitchFamily="18" charset="-78"/>
                      </a:endParaRPr>
                    </a:p>
                  </a:txBody>
                  <a:tcPr anchor="ctr">
                    <a:cell3D prstMaterial="dkEdge">
                      <a:bevel w="25400" h="25400" prst="angle"/>
                      <a:lightRig rig="flood" dir="t"/>
                    </a:cell3D>
                    <a:blipFill dpi="0" rotWithShape="1">
                      <a:blip r:embed="rId5">
                        <a:alphaModFix amt="3000"/>
                      </a:blip>
                      <a:srcRect/>
                      <a:tile tx="0" ty="0" sx="100000" sy="100000" flip="none" algn="tl"/>
                    </a:blipFill>
                  </a:tcPr>
                </a:tc>
              </a:tr>
              <a:tr h="4964117">
                <a:tc>
                  <a:txBody>
                    <a:bodyPr/>
                    <a:lstStyle/>
                    <a:p>
                      <a:r>
                        <a:rPr lang="en-US" sz="3600" b="1" dirty="0" err="1" smtClean="0">
                          <a:effectLst>
                            <a:glow rad="228600">
                              <a:schemeClr val="accent6">
                                <a:satMod val="175000"/>
                                <a:alpha val="40000"/>
                              </a:schemeClr>
                            </a:glow>
                          </a:effectLst>
                          <a:latin typeface="Andalus" pitchFamily="18" charset="-78"/>
                          <a:cs typeface="Andalus" pitchFamily="18" charset="-78"/>
                        </a:rPr>
                        <a:t>Md</a:t>
                      </a:r>
                      <a:r>
                        <a:rPr lang="en-US" sz="3600" b="1" dirty="0" smtClean="0">
                          <a:effectLst>
                            <a:glow rad="228600">
                              <a:schemeClr val="accent6">
                                <a:satMod val="175000"/>
                                <a:alpha val="40000"/>
                              </a:schemeClr>
                            </a:glow>
                          </a:effectLst>
                          <a:latin typeface="Andalus" pitchFamily="18" charset="-78"/>
                          <a:cs typeface="Andalus" pitchFamily="18" charset="-78"/>
                        </a:rPr>
                        <a:t> </a:t>
                      </a:r>
                      <a:r>
                        <a:rPr lang="en-US" sz="3600" b="1" dirty="0" err="1" smtClean="0">
                          <a:effectLst>
                            <a:glow rad="228600">
                              <a:schemeClr val="accent6">
                                <a:satMod val="175000"/>
                                <a:alpha val="40000"/>
                              </a:schemeClr>
                            </a:glow>
                          </a:effectLst>
                          <a:latin typeface="Andalus" pitchFamily="18" charset="-78"/>
                          <a:cs typeface="Andalus" pitchFamily="18" charset="-78"/>
                        </a:rPr>
                        <a:t>Hasan</a:t>
                      </a:r>
                      <a:r>
                        <a:rPr lang="en-US" sz="3600" b="1" dirty="0" smtClean="0">
                          <a:effectLst>
                            <a:glow rad="228600">
                              <a:schemeClr val="accent6">
                                <a:satMod val="175000"/>
                                <a:alpha val="40000"/>
                              </a:schemeClr>
                            </a:glow>
                          </a:effectLst>
                          <a:latin typeface="Andalus" pitchFamily="18" charset="-78"/>
                          <a:cs typeface="Andalus" pitchFamily="18" charset="-78"/>
                        </a:rPr>
                        <a:t> </a:t>
                      </a:r>
                      <a:r>
                        <a:rPr lang="en-US" sz="3600" b="1" dirty="0" err="1" smtClean="0">
                          <a:effectLst>
                            <a:glow rad="228600">
                              <a:schemeClr val="accent6">
                                <a:satMod val="175000"/>
                                <a:alpha val="40000"/>
                              </a:schemeClr>
                            </a:glow>
                          </a:effectLst>
                          <a:latin typeface="Andalus" pitchFamily="18" charset="-78"/>
                          <a:cs typeface="Andalus" pitchFamily="18" charset="-78"/>
                        </a:rPr>
                        <a:t>Hafizur</a:t>
                      </a:r>
                      <a:r>
                        <a:rPr lang="en-US" sz="3600" b="1" dirty="0" smtClean="0">
                          <a:effectLst>
                            <a:glow rad="228600">
                              <a:schemeClr val="accent6">
                                <a:satMod val="175000"/>
                                <a:alpha val="40000"/>
                              </a:schemeClr>
                            </a:glow>
                          </a:effectLst>
                          <a:latin typeface="Andalus" pitchFamily="18" charset="-78"/>
                          <a:cs typeface="Andalus" pitchFamily="18" charset="-78"/>
                        </a:rPr>
                        <a:t> </a:t>
                      </a:r>
                      <a:r>
                        <a:rPr lang="en-US" sz="3600" b="1" dirty="0" err="1" smtClean="0">
                          <a:effectLst>
                            <a:glow rad="228600">
                              <a:schemeClr val="accent6">
                                <a:satMod val="175000"/>
                                <a:alpha val="40000"/>
                              </a:schemeClr>
                            </a:glow>
                          </a:effectLst>
                          <a:latin typeface="Andalus" pitchFamily="18" charset="-78"/>
                          <a:cs typeface="Andalus" pitchFamily="18" charset="-78"/>
                        </a:rPr>
                        <a:t>Rahman</a:t>
                      </a:r>
                      <a:endParaRPr lang="en-US" sz="3600" b="1" dirty="0" smtClean="0">
                        <a:effectLst>
                          <a:glow rad="228600">
                            <a:schemeClr val="accent6">
                              <a:satMod val="175000"/>
                              <a:alpha val="40000"/>
                            </a:schemeClr>
                          </a:glow>
                        </a:effectLst>
                        <a:latin typeface="Andalus" pitchFamily="18" charset="-78"/>
                        <a:cs typeface="Andalus" pitchFamily="18" charset="-78"/>
                      </a:endParaRPr>
                    </a:p>
                    <a:p>
                      <a:r>
                        <a:rPr lang="en-US" sz="3200" b="1" dirty="0" smtClean="0">
                          <a:effectLst>
                            <a:glow rad="228600">
                              <a:schemeClr val="accent6">
                                <a:satMod val="175000"/>
                                <a:alpha val="40000"/>
                              </a:schemeClr>
                            </a:glow>
                          </a:effectLst>
                          <a:latin typeface="Andalus" pitchFamily="18" charset="-78"/>
                          <a:cs typeface="Andalus" pitchFamily="18" charset="-78"/>
                        </a:rPr>
                        <a:t>Senior Lecturer &amp; </a:t>
                      </a:r>
                    </a:p>
                    <a:p>
                      <a:r>
                        <a:rPr lang="en-US" sz="3200" b="1" spc="-100" baseline="0" dirty="0" smtClean="0">
                          <a:effectLst>
                            <a:glow rad="228600">
                              <a:schemeClr val="accent6">
                                <a:satMod val="175000"/>
                                <a:alpha val="40000"/>
                              </a:schemeClr>
                            </a:glow>
                          </a:effectLst>
                          <a:latin typeface="Andalus" pitchFamily="18" charset="-78"/>
                          <a:cs typeface="Andalus" pitchFamily="18" charset="-78"/>
                        </a:rPr>
                        <a:t>Head of the Department (English)</a:t>
                      </a:r>
                    </a:p>
                    <a:p>
                      <a:r>
                        <a:rPr lang="en-US" sz="3200" b="1" dirty="0" smtClean="0">
                          <a:effectLst>
                            <a:glow rad="228600">
                              <a:schemeClr val="accent6">
                                <a:satMod val="175000"/>
                                <a:alpha val="40000"/>
                              </a:schemeClr>
                            </a:glow>
                          </a:effectLst>
                          <a:latin typeface="Andalus" pitchFamily="18" charset="-78"/>
                          <a:cs typeface="Andalus" pitchFamily="18" charset="-78"/>
                        </a:rPr>
                        <a:t>Cambrian</a:t>
                      </a:r>
                      <a:r>
                        <a:rPr lang="en-US" sz="3200" b="1" baseline="0" dirty="0" smtClean="0">
                          <a:effectLst>
                            <a:glow rad="228600">
                              <a:schemeClr val="accent6">
                                <a:satMod val="175000"/>
                                <a:alpha val="40000"/>
                              </a:schemeClr>
                            </a:glow>
                          </a:effectLst>
                          <a:latin typeface="Andalus" pitchFamily="18" charset="-78"/>
                          <a:cs typeface="Andalus" pitchFamily="18" charset="-78"/>
                        </a:rPr>
                        <a:t> School &amp; College, Campus-5, Dhaka</a:t>
                      </a:r>
                    </a:p>
                    <a:p>
                      <a:r>
                        <a:rPr lang="en-US" sz="3200" b="1" baseline="0" dirty="0" smtClean="0">
                          <a:effectLst>
                            <a:glow rad="228600">
                              <a:schemeClr val="accent6">
                                <a:satMod val="175000"/>
                                <a:alpha val="40000"/>
                              </a:schemeClr>
                            </a:glow>
                          </a:effectLst>
                          <a:latin typeface="Andalus" pitchFamily="18" charset="-78"/>
                          <a:cs typeface="Andalus" pitchFamily="18" charset="-78"/>
                        </a:rPr>
                        <a:t>Mobile: 01717220115</a:t>
                      </a:r>
                      <a:endParaRPr lang="en-US" sz="3200" b="1" dirty="0">
                        <a:effectLst>
                          <a:glow rad="228600">
                            <a:schemeClr val="accent6">
                              <a:satMod val="175000"/>
                              <a:alpha val="40000"/>
                            </a:schemeClr>
                          </a:glow>
                        </a:effectLst>
                        <a:latin typeface="Andalus" pitchFamily="18" charset="-78"/>
                        <a:cs typeface="Andalus" pitchFamily="18" charset="-78"/>
                      </a:endParaRPr>
                    </a:p>
                  </a:txBody>
                  <a:tcPr anchor="ctr">
                    <a:cell3D prstMaterial="dkEdge">
                      <a:bevel w="25400" h="25400" prst="angle"/>
                      <a:lightRig rig="flood" dir="t"/>
                    </a:cell3D>
                    <a:blipFill dpi="0" rotWithShape="1">
                      <a:blip r:embed="rId5">
                        <a:alphaModFix amt="3000"/>
                      </a:blip>
                      <a:srcRect/>
                      <a:tile tx="0" ty="0" sx="100000" sy="100000" flip="none" algn="tl"/>
                    </a:blipFill>
                  </a:tcPr>
                </a:tc>
                <a:tc>
                  <a:txBody>
                    <a:bodyPr/>
                    <a:lstStyle/>
                    <a:p>
                      <a:r>
                        <a:rPr lang="en-US" sz="3200" b="1" dirty="0" smtClean="0">
                          <a:effectLst>
                            <a:glow rad="228600">
                              <a:schemeClr val="accent6">
                                <a:satMod val="175000"/>
                                <a:alpha val="40000"/>
                              </a:schemeClr>
                            </a:glow>
                          </a:effectLst>
                          <a:latin typeface="Andalus" pitchFamily="18" charset="-78"/>
                          <a:cs typeface="Andalus" pitchFamily="18" charset="-78"/>
                        </a:rPr>
                        <a:t>Class-VIII</a:t>
                      </a:r>
                    </a:p>
                    <a:p>
                      <a:r>
                        <a:rPr lang="en-US" sz="3200" b="1" dirty="0" smtClean="0">
                          <a:effectLst>
                            <a:glow rad="228600">
                              <a:schemeClr val="accent6">
                                <a:satMod val="175000"/>
                                <a:alpha val="40000"/>
                              </a:schemeClr>
                            </a:glow>
                          </a:effectLst>
                          <a:latin typeface="Andalus" pitchFamily="18" charset="-78"/>
                          <a:cs typeface="Andalus" pitchFamily="18" charset="-78"/>
                        </a:rPr>
                        <a:t>Subject: English First Paper</a:t>
                      </a:r>
                      <a:endParaRPr lang="en-US" sz="3200" b="1" dirty="0">
                        <a:effectLst>
                          <a:glow rad="228600">
                            <a:schemeClr val="accent6">
                              <a:satMod val="175000"/>
                              <a:alpha val="40000"/>
                            </a:schemeClr>
                          </a:glow>
                        </a:effectLst>
                        <a:latin typeface="Andalus" pitchFamily="18" charset="-78"/>
                        <a:cs typeface="Andalus" pitchFamily="18" charset="-78"/>
                      </a:endParaRPr>
                    </a:p>
                  </a:txBody>
                  <a:tcPr anchor="ctr">
                    <a:cell3D prstMaterial="dkEdge">
                      <a:bevel w="25400" h="25400" prst="angle"/>
                      <a:lightRig rig="flood" dir="t"/>
                    </a:cell3D>
                    <a:blipFill dpi="0" rotWithShape="1">
                      <a:blip r:embed="rId5">
                        <a:alphaModFix amt="3000"/>
                      </a:blip>
                      <a:srcRect/>
                      <a:tile tx="0" ty="0" sx="100000" sy="100000" flip="none" algn="tl"/>
                    </a:blipFill>
                  </a:tcPr>
                </a:tc>
              </a:tr>
            </a:tbl>
          </a:graphicData>
        </a:graphic>
      </p:graphicFrame>
    </p:spTree>
    <p:extLst>
      <p:ext uri="{BB962C8B-B14F-4D97-AF65-F5344CB8AC3E}">
        <p14:creationId xmlns:p14="http://schemas.microsoft.com/office/powerpoint/2010/main" val="34075758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077200" cy="5572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199" y="152400"/>
            <a:ext cx="8305801" cy="584775"/>
          </a:xfrm>
          <a:prstGeom prst="rect">
            <a:avLst/>
          </a:prstGeom>
          <a:noFill/>
        </p:spPr>
        <p:txBody>
          <a:bodyPr wrap="square" rtlCol="0">
            <a:spAutoFit/>
          </a:bodyPr>
          <a:lstStyle/>
          <a:p>
            <a:r>
              <a:rPr lang="en-US" sz="3200" b="1" dirty="0">
                <a:latin typeface="Book Antiqua" pitchFamily="18" charset="0"/>
              </a:rPr>
              <a:t>A Look at the pictures and discuss in pairs.</a:t>
            </a:r>
            <a:endParaRPr lang="en-US" sz="3200" dirty="0">
              <a:latin typeface="Book Antiqua" pitchFamily="18" charset="0"/>
            </a:endParaRPr>
          </a:p>
        </p:txBody>
      </p:sp>
    </p:spTree>
    <p:extLst>
      <p:ext uri="{BB962C8B-B14F-4D97-AF65-F5344CB8AC3E}">
        <p14:creationId xmlns:p14="http://schemas.microsoft.com/office/powerpoint/2010/main" val="355971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3990975" cy="377515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3352800" y="457200"/>
            <a:ext cx="2361544" cy="923330"/>
          </a:xfrm>
          <a:prstGeom prst="rect">
            <a:avLst/>
          </a:prstGeom>
          <a:noFill/>
        </p:spPr>
        <p:txBody>
          <a:bodyPr wrap="none" rtlCol="0">
            <a:spAutoFit/>
          </a:bodyPr>
          <a:lstStyle/>
          <a:p>
            <a:r>
              <a:rPr lang="en-US" sz="5400" b="1" dirty="0" smtClean="0">
                <a:latin typeface="Bookman Old Style" pitchFamily="18" charset="0"/>
              </a:rPr>
              <a:t>Pearls</a:t>
            </a:r>
            <a:endParaRPr lang="en-US" sz="5400" b="1" dirty="0">
              <a:latin typeface="Bookman Old Style"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1711243"/>
            <a:ext cx="3926163" cy="3824794"/>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5875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133600"/>
            <a:ext cx="8305800" cy="2123658"/>
          </a:xfrm>
          <a:prstGeom prst="rect">
            <a:avLst/>
          </a:prstGeom>
          <a:noFill/>
        </p:spPr>
        <p:txBody>
          <a:bodyPr wrap="square" rtlCol="0">
            <a:spAutoFit/>
          </a:bodyPr>
          <a:lstStyle/>
          <a:p>
            <a:pPr algn="ctr"/>
            <a:r>
              <a:rPr lang="en-US" sz="4400" b="1" dirty="0" smtClean="0">
                <a:latin typeface="Andalus" pitchFamily="18" charset="-78"/>
                <a:cs typeface="Andalus" pitchFamily="18" charset="-78"/>
              </a:rPr>
              <a:t>Our today’s </a:t>
            </a:r>
            <a:r>
              <a:rPr lang="en-US" sz="4400" b="1" dirty="0">
                <a:latin typeface="Andalus" pitchFamily="18" charset="-78"/>
                <a:cs typeface="Andalus" pitchFamily="18" charset="-78"/>
              </a:rPr>
              <a:t>l</a:t>
            </a:r>
            <a:r>
              <a:rPr lang="en-US" sz="4400" b="1" dirty="0" smtClean="0">
                <a:latin typeface="Andalus" pitchFamily="18" charset="-78"/>
                <a:cs typeface="Andalus" pitchFamily="18" charset="-78"/>
              </a:rPr>
              <a:t>esson is</a:t>
            </a:r>
          </a:p>
          <a:p>
            <a:pPr algn="ctr"/>
            <a:r>
              <a:rPr lang="en-US" sz="4400" b="1" dirty="0" smtClean="0">
                <a:latin typeface="Andalus" pitchFamily="18" charset="-78"/>
                <a:cs typeface="Andalus" pitchFamily="18" charset="-78"/>
              </a:rPr>
              <a:t>Pearls! Pearls! Pearls!</a:t>
            </a:r>
          </a:p>
          <a:p>
            <a:pPr algn="ctr"/>
            <a:r>
              <a:rPr lang="en-US" sz="4400" b="1" dirty="0" smtClean="0">
                <a:latin typeface="Andalus" pitchFamily="18" charset="-78"/>
                <a:cs typeface="Andalus" pitchFamily="18" charset="-78"/>
              </a:rPr>
              <a:t>Unit-7, Lesson-1</a:t>
            </a:r>
            <a:endParaRPr lang="en-US" sz="4400" b="1" dirty="0">
              <a:latin typeface="Andalus" pitchFamily="18" charset="-78"/>
              <a:cs typeface="Andalus" pitchFamily="18" charset="-78"/>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883" y="5486400"/>
            <a:ext cx="1292245" cy="664409"/>
          </a:xfrm>
          <a:prstGeom prst="rect">
            <a:avLst/>
          </a:prstGeom>
        </p:spPr>
      </p:pic>
    </p:spTree>
    <p:extLst>
      <p:ext uri="{BB962C8B-B14F-4D97-AF65-F5344CB8AC3E}">
        <p14:creationId xmlns:p14="http://schemas.microsoft.com/office/powerpoint/2010/main" val="31780478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8300" y="1066800"/>
            <a:ext cx="58674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Andalus" pitchFamily="18" charset="-78"/>
                <a:cs typeface="Andalus" pitchFamily="18" charset="-78"/>
              </a:rPr>
              <a:t>Learning outcomes</a:t>
            </a:r>
            <a:endParaRPr lang="en-US" sz="5400" b="1" dirty="0">
              <a:solidFill>
                <a:schemeClr val="tx1"/>
              </a:solidFill>
              <a:latin typeface="Andalus" pitchFamily="18" charset="-78"/>
              <a:cs typeface="Andalus" pitchFamily="18" charset="-78"/>
            </a:endParaRPr>
          </a:p>
        </p:txBody>
      </p:sp>
      <p:sp>
        <p:nvSpPr>
          <p:cNvPr id="3" name="Rounded Rectangle 2"/>
          <p:cNvSpPr/>
          <p:nvPr/>
        </p:nvSpPr>
        <p:spPr>
          <a:xfrm>
            <a:off x="609600" y="3159680"/>
            <a:ext cx="7924800" cy="200906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smtClean="0">
                <a:latin typeface="Andalus" pitchFamily="18" charset="-78"/>
                <a:cs typeface="Andalus" pitchFamily="18" charset="-78"/>
              </a:rPr>
              <a:t>At the end of the lesson, </a:t>
            </a:r>
            <a:r>
              <a:rPr lang="en-US" sz="2800" b="1" dirty="0">
                <a:latin typeface="Andalus" pitchFamily="18" charset="-78"/>
                <a:cs typeface="Andalus" pitchFamily="18" charset="-78"/>
              </a:rPr>
              <a:t>we will be able </a:t>
            </a:r>
            <a:r>
              <a:rPr lang="en-US" sz="2800" b="1" dirty="0" smtClean="0">
                <a:latin typeface="Andalus" pitchFamily="18" charset="-78"/>
                <a:cs typeface="Andalus" pitchFamily="18" charset="-78"/>
              </a:rPr>
              <a:t>to-</a:t>
            </a:r>
            <a:endParaRPr lang="en-US" sz="2800" b="1" dirty="0">
              <a:latin typeface="Andalus" pitchFamily="18" charset="-78"/>
              <a:cs typeface="Andalus" pitchFamily="18" charset="-78"/>
            </a:endParaRPr>
          </a:p>
          <a:p>
            <a:pPr marL="457200" indent="-457200">
              <a:buFont typeface="Wingdings" pitchFamily="2" charset="2"/>
              <a:buChar char="v"/>
            </a:pPr>
            <a:r>
              <a:rPr lang="en-US" sz="2800" b="1" dirty="0">
                <a:latin typeface="Andalus" pitchFamily="18" charset="-78"/>
                <a:cs typeface="Andalus" pitchFamily="18" charset="-78"/>
              </a:rPr>
              <a:t>ask and answer questions</a:t>
            </a:r>
          </a:p>
          <a:p>
            <a:pPr marL="457200" indent="-457200">
              <a:buFont typeface="Wingdings" pitchFamily="2" charset="2"/>
              <a:buChar char="v"/>
            </a:pPr>
            <a:r>
              <a:rPr lang="en-US" sz="2800" b="1" dirty="0">
                <a:latin typeface="Andalus" pitchFamily="18" charset="-78"/>
                <a:cs typeface="Andalus" pitchFamily="18" charset="-78"/>
              </a:rPr>
              <a:t>listen for information</a:t>
            </a:r>
          </a:p>
          <a:p>
            <a:pPr marL="457200" lvl="0" indent="-457200">
              <a:buFont typeface="Wingdings" pitchFamily="2" charset="2"/>
              <a:buChar char="v"/>
            </a:pPr>
            <a:r>
              <a:rPr lang="en-US" sz="2800" b="1" dirty="0" smtClean="0">
                <a:latin typeface="Andalus" pitchFamily="18" charset="-78"/>
                <a:cs typeface="Andalus" pitchFamily="18" charset="-78"/>
              </a:rPr>
              <a:t>read </a:t>
            </a:r>
            <a:r>
              <a:rPr lang="en-US" sz="2800" b="1" dirty="0">
                <a:latin typeface="Andalus" pitchFamily="18" charset="-78"/>
                <a:cs typeface="Andalus" pitchFamily="18" charset="-78"/>
              </a:rPr>
              <a:t>and understand </a:t>
            </a:r>
            <a:r>
              <a:rPr lang="en-US" sz="2800" b="1" dirty="0" smtClean="0">
                <a:latin typeface="Andalus" pitchFamily="18" charset="-78"/>
                <a:cs typeface="Andalus" pitchFamily="18" charset="-78"/>
              </a:rPr>
              <a:t>text through </a:t>
            </a:r>
            <a:r>
              <a:rPr lang="en-US" sz="2800" b="1" dirty="0">
                <a:latin typeface="Andalus" pitchFamily="18" charset="-78"/>
                <a:cs typeface="Andalus" pitchFamily="18" charset="-78"/>
              </a:rPr>
              <a:t>silent </a:t>
            </a:r>
            <a:r>
              <a:rPr lang="en-US" sz="2800" b="1" dirty="0" smtClean="0">
                <a:latin typeface="Andalus" pitchFamily="18" charset="-78"/>
                <a:cs typeface="Andalus" pitchFamily="18" charset="-78"/>
              </a:rPr>
              <a:t>reading</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3348020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1066800" y="350157"/>
            <a:ext cx="7391400" cy="14478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smtClean="0">
                <a:latin typeface="Book Antiqua" pitchFamily="18" charset="0"/>
              </a:rPr>
              <a:t>Key Words</a:t>
            </a:r>
            <a:endParaRPr lang="en-US" sz="4000" b="1" dirty="0">
              <a:latin typeface="Book Antiqua" pitchFamily="18" charset="0"/>
            </a:endParaRPr>
          </a:p>
        </p:txBody>
      </p:sp>
      <p:sp>
        <p:nvSpPr>
          <p:cNvPr id="3" name="TextBox 2"/>
          <p:cNvSpPr txBox="1"/>
          <p:nvPr/>
        </p:nvSpPr>
        <p:spPr>
          <a:xfrm>
            <a:off x="457200" y="2057400"/>
            <a:ext cx="8153400" cy="2246769"/>
          </a:xfrm>
          <a:prstGeom prst="rect">
            <a:avLst/>
          </a:prstGeom>
          <a:noFill/>
          <a:ln>
            <a:solidFill>
              <a:schemeClr val="tx1"/>
            </a:solidFill>
          </a:ln>
        </p:spPr>
        <p:txBody>
          <a:bodyPr wrap="square" rtlCol="0">
            <a:spAutoFit/>
          </a:bodyPr>
          <a:lstStyle/>
          <a:p>
            <a:pPr algn="just"/>
            <a:r>
              <a:rPr lang="en-US" sz="2800" dirty="0" smtClean="0">
                <a:latin typeface="Book Antiqua" pitchFamily="18" charset="0"/>
              </a:rPr>
              <a:t>Teacher may show the word first and ask meaning of the word to the students. If they can answer, its ok. Then teacher can show the picture. To make them clear completely, teacher can show them a sentence with the word.</a:t>
            </a:r>
            <a:endParaRPr lang="en-US" sz="2800" dirty="0">
              <a:latin typeface="Book Antiqua" pitchFamily="18" charset="0"/>
            </a:endParaRPr>
          </a:p>
        </p:txBody>
      </p:sp>
      <p:sp>
        <p:nvSpPr>
          <p:cNvPr id="4" name="TextBox 3"/>
          <p:cNvSpPr txBox="1"/>
          <p:nvPr/>
        </p:nvSpPr>
        <p:spPr>
          <a:xfrm>
            <a:off x="460829" y="4495800"/>
            <a:ext cx="8153400" cy="954107"/>
          </a:xfrm>
          <a:prstGeom prst="rect">
            <a:avLst/>
          </a:prstGeom>
          <a:noFill/>
          <a:ln>
            <a:solidFill>
              <a:schemeClr val="tx1"/>
            </a:solidFill>
          </a:ln>
        </p:spPr>
        <p:txBody>
          <a:bodyPr wrap="square" rtlCol="0">
            <a:spAutoFit/>
          </a:bodyPr>
          <a:lstStyle/>
          <a:p>
            <a:pPr algn="just"/>
            <a:r>
              <a:rPr lang="en-US" sz="2800" dirty="0" smtClean="0">
                <a:latin typeface="Book Antiqua" pitchFamily="18" charset="0"/>
              </a:rPr>
              <a:t>To avoid page No 7-14 teacher may use hyperlink</a:t>
            </a:r>
          </a:p>
          <a:p>
            <a:pPr algn="just"/>
            <a:r>
              <a:rPr lang="en-US" sz="2800" dirty="0" smtClean="0">
                <a:latin typeface="Book Antiqua" pitchFamily="18" charset="0"/>
              </a:rPr>
              <a:t>            in page 6 to go to the text option directly.</a:t>
            </a:r>
            <a:endParaRPr lang="en-US" sz="2800" dirty="0">
              <a:latin typeface="Book Antiqua"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488" y="4996632"/>
            <a:ext cx="836623" cy="430151"/>
          </a:xfrm>
          <a:prstGeom prst="rect">
            <a:avLst/>
          </a:prstGeom>
        </p:spPr>
      </p:pic>
    </p:spTree>
    <p:extLst>
      <p:ext uri="{BB962C8B-B14F-4D97-AF65-F5344CB8AC3E}">
        <p14:creationId xmlns:p14="http://schemas.microsoft.com/office/powerpoint/2010/main" val="57647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Mythology</a:t>
            </a:r>
            <a:endParaRPr lang="en-US" sz="2800" b="1" dirty="0">
              <a:latin typeface="Book Antiqua" pitchFamily="18" charset="0"/>
            </a:endParaRPr>
          </a:p>
        </p:txBody>
      </p:sp>
      <p:sp>
        <p:nvSpPr>
          <p:cNvPr id="3" name="TextBox 2"/>
          <p:cNvSpPr txBox="1"/>
          <p:nvPr/>
        </p:nvSpPr>
        <p:spPr>
          <a:xfrm>
            <a:off x="642937" y="1100136"/>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Book Antiqua" pitchFamily="18" charset="0"/>
                <a:cs typeface="Andalus" pitchFamily="18" charset="-78"/>
              </a:rPr>
              <a:t>Folklore</a:t>
            </a:r>
            <a:r>
              <a:rPr lang="en-US" sz="2800" b="1" dirty="0">
                <a:latin typeface="Book Antiqua" pitchFamily="18" charset="0"/>
                <a:cs typeface="Andalus" pitchFamily="18" charset="-78"/>
              </a:rPr>
              <a:t>, Tradition, Mythos, </a:t>
            </a:r>
            <a:r>
              <a:rPr lang="en-US" sz="2800" b="1" dirty="0" smtClean="0">
                <a:latin typeface="Book Antiqua" pitchFamily="18" charset="0"/>
                <a:cs typeface="Andalus" pitchFamily="18" charset="-78"/>
              </a:rPr>
              <a:t>Lore</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a:latin typeface="Book Antiqua" pitchFamily="18" charset="0"/>
              </a:rPr>
              <a:t>Pearls have been mentioned </a:t>
            </a:r>
            <a:r>
              <a:rPr lang="en-US" sz="2800" b="1" dirty="0" smtClean="0">
                <a:latin typeface="Book Antiqua" pitchFamily="18" charset="0"/>
              </a:rPr>
              <a:t>in </a:t>
            </a:r>
            <a:r>
              <a:rPr lang="en-US" sz="2800" b="1" dirty="0">
                <a:latin typeface="Book Antiqua" pitchFamily="18" charset="0"/>
              </a:rPr>
              <a:t>religious texts </a:t>
            </a:r>
            <a:r>
              <a:rPr lang="en-US" sz="2800" b="1" dirty="0" smtClean="0">
                <a:latin typeface="Book Antiqua" pitchFamily="18" charset="0"/>
              </a:rPr>
              <a:t>mythologies </a:t>
            </a:r>
            <a:r>
              <a:rPr lang="en-US" sz="2800" b="1" dirty="0">
                <a:latin typeface="Book Antiqua" pitchFamily="18" charset="0"/>
              </a:rPr>
              <a:t>from </a:t>
            </a:r>
            <a:r>
              <a:rPr lang="en-US" sz="2800" b="1" dirty="0" smtClean="0">
                <a:latin typeface="Book Antiqua" pitchFamily="18" charset="0"/>
              </a:rPr>
              <a:t>the earliest </a:t>
            </a:r>
            <a:r>
              <a:rPr lang="en-US" sz="2800" b="1" dirty="0">
                <a:latin typeface="Book Antiqua" pitchFamily="18" charset="0"/>
              </a:rPr>
              <a:t>times.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068" y="1739233"/>
            <a:ext cx="2488937" cy="3823367"/>
          </a:xfrm>
          <a:prstGeom prst="rect">
            <a:avLst/>
          </a:prstGeom>
        </p:spPr>
      </p:pic>
    </p:spTree>
    <p:extLst>
      <p:ext uri="{BB962C8B-B14F-4D97-AF65-F5344CB8AC3E}">
        <p14:creationId xmlns:p14="http://schemas.microsoft.com/office/powerpoint/2010/main" val="2870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00B0F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1175</TotalTime>
  <Words>1079</Words>
  <Application>Microsoft Office PowerPoint</Application>
  <PresentationFormat>On-screen Show (4:3)</PresentationFormat>
  <Paragraphs>126</Paragraphs>
  <Slides>27</Slides>
  <Notes>26</Notes>
  <HiddenSlides>2</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world of Cambrian Multimedia Presentation.</dc:title>
  <dc:creator>Asus</dc:creator>
  <cp:lastModifiedBy>ismail - [2010]</cp:lastModifiedBy>
  <cp:revision>156</cp:revision>
  <dcterms:created xsi:type="dcterms:W3CDTF">2013-06-20T16:55:13Z</dcterms:created>
  <dcterms:modified xsi:type="dcterms:W3CDTF">2015-06-24T04:03:26Z</dcterms:modified>
</cp:coreProperties>
</file>